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76" r:id="rId3"/>
    <p:sldId id="277" r:id="rId4"/>
    <p:sldId id="279" r:id="rId5"/>
    <p:sldId id="257" r:id="rId6"/>
    <p:sldId id="258" r:id="rId7"/>
    <p:sldId id="259" r:id="rId8"/>
    <p:sldId id="260" r:id="rId9"/>
    <p:sldId id="261" r:id="rId10"/>
    <p:sldId id="281" r:id="rId11"/>
    <p:sldId id="263" r:id="rId12"/>
    <p:sldId id="280" r:id="rId13"/>
    <p:sldId id="269" r:id="rId14"/>
    <p:sldId id="270" r:id="rId15"/>
    <p:sldId id="265" r:id="rId16"/>
    <p:sldId id="271" r:id="rId17"/>
    <p:sldId id="272" r:id="rId18"/>
    <p:sldId id="273" r:id="rId19"/>
    <p:sldId id="274" r:id="rId20"/>
    <p:sldId id="275" r:id="rId21"/>
    <p:sldId id="266" r:id="rId22"/>
    <p:sldId id="264" r:id="rId23"/>
    <p:sldId id="267" r:id="rId24"/>
    <p:sldId id="268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1pPr>
    <a:lvl2pPr marL="0" marR="0" indent="4572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2pPr>
    <a:lvl3pPr marL="0" marR="0" indent="9144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3pPr>
    <a:lvl4pPr marL="0" marR="0" indent="13716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4pPr>
    <a:lvl5pPr marL="0" marR="0" indent="18288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5pPr>
    <a:lvl6pPr marL="0" marR="0" indent="22860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6pPr>
    <a:lvl7pPr marL="0" marR="0" indent="27432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7pPr>
    <a:lvl8pPr marL="0" marR="0" indent="32004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8pPr>
    <a:lvl9pPr marL="0" marR="0" indent="3657600" algn="ctr" defTabSz="3556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2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4772C9-11F5-4B8E-8C93-E22A20270CB6}" v="5" dt="2022-09-15T17:51:20.66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D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chemeClr val="accent1">
              <a:hueOff val="-398243"/>
              <a:satOff val="23908"/>
              <a:lumOff val="10782"/>
            </a:schemeClr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B9CBD3"/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7FA2B6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6DDDC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DF6581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6F7F2"/>
          </a:solidFill>
        </a:fill>
      </a:tcStyle>
    </a:wholeTbl>
    <a:band2H>
      <a:tcTxStyle/>
      <a:tcStyle>
        <a:tcBdr/>
        <a:fill>
          <a:solidFill>
            <a:schemeClr val="accent6">
              <a:hueOff val="887465"/>
              <a:satOff val="-30004"/>
              <a:lumOff val="6094"/>
            </a:schemeClr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430252"/>
              <a:satOff val="-18978"/>
              <a:lumOff val="-19473"/>
            </a:schemeClr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6F7F2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827A3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-3883"/>
              <a:lumOff val="14670"/>
            </a:schemeClr>
          </a:solidFill>
        </a:fill>
      </a:tcStyle>
    </a:wholeTbl>
    <a:band2H>
      <a:tcTxStyle/>
      <a:tcStyle>
        <a:tcBdr/>
        <a:fill>
          <a:solidFill>
            <a:srgbClr val="B5AEC4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8C78A6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14B97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14B9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D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06"/>
    <p:restoredTop sz="94746"/>
  </p:normalViewPr>
  <p:slideViewPr>
    <p:cSldViewPr snapToGrid="0" snapToObjects="1">
      <p:cViewPr varScale="1">
        <p:scale>
          <a:sx n="75" d="100"/>
          <a:sy n="75" d="100"/>
        </p:scale>
        <p:origin x="12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UDESIS Dimitrios" userId="f8ef3e63-7e95-492c-9767-fc2a9b7d7bf3" providerId="ADAL" clId="{124772C9-11F5-4B8E-8C93-E22A20270CB6}"/>
    <pc:docChg chg="undo redo custSel modSld">
      <pc:chgData name="DOUDESIS Dimitrios" userId="f8ef3e63-7e95-492c-9767-fc2a9b7d7bf3" providerId="ADAL" clId="{124772C9-11F5-4B8E-8C93-E22A20270CB6}" dt="2022-09-15T17:51:20.664" v="50" actId="6549"/>
      <pc:docMkLst>
        <pc:docMk/>
      </pc:docMkLst>
      <pc:sldChg chg="addSp delSp modSp mod">
        <pc:chgData name="DOUDESIS Dimitrios" userId="f8ef3e63-7e95-492c-9767-fc2a9b7d7bf3" providerId="ADAL" clId="{124772C9-11F5-4B8E-8C93-E22A20270CB6}" dt="2022-09-06T14:33:24.352" v="29" actId="478"/>
        <pc:sldMkLst>
          <pc:docMk/>
          <pc:sldMk cId="0" sldId="256"/>
        </pc:sldMkLst>
        <pc:spChg chg="add del mod">
          <ac:chgData name="DOUDESIS Dimitrios" userId="f8ef3e63-7e95-492c-9767-fc2a9b7d7bf3" providerId="ADAL" clId="{124772C9-11F5-4B8E-8C93-E22A20270CB6}" dt="2022-09-06T14:33:24.352" v="29" actId="478"/>
          <ac:spMkLst>
            <pc:docMk/>
            <pc:sldMk cId="0" sldId="256"/>
            <ac:spMk id="4" creationId="{1A156164-6D0F-D630-DA29-1C5459AC1FFD}"/>
          </ac:spMkLst>
        </pc:spChg>
        <pc:spChg chg="del mod">
          <ac:chgData name="DOUDESIS Dimitrios" userId="f8ef3e63-7e95-492c-9767-fc2a9b7d7bf3" providerId="ADAL" clId="{124772C9-11F5-4B8E-8C93-E22A20270CB6}" dt="2022-09-06T14:33:21.535" v="28" actId="478"/>
          <ac:spMkLst>
            <pc:docMk/>
            <pc:sldMk cId="0" sldId="256"/>
            <ac:spMk id="161" creationId="{00000000-0000-0000-0000-000000000000}"/>
          </ac:spMkLst>
        </pc:spChg>
      </pc:sldChg>
      <pc:sldChg chg="modSp mod">
        <pc:chgData name="DOUDESIS Dimitrios" userId="f8ef3e63-7e95-492c-9767-fc2a9b7d7bf3" providerId="ADAL" clId="{124772C9-11F5-4B8E-8C93-E22A20270CB6}" dt="2022-09-06T14:35:08.072" v="34" actId="1076"/>
        <pc:sldMkLst>
          <pc:docMk/>
          <pc:sldMk cId="0" sldId="259"/>
        </pc:sldMkLst>
        <pc:spChg chg="mod">
          <ac:chgData name="DOUDESIS Dimitrios" userId="f8ef3e63-7e95-492c-9767-fc2a9b7d7bf3" providerId="ADAL" clId="{124772C9-11F5-4B8E-8C93-E22A20270CB6}" dt="2022-09-06T14:35:08.072" v="34" actId="1076"/>
          <ac:spMkLst>
            <pc:docMk/>
            <pc:sldMk cId="0" sldId="259"/>
            <ac:spMk id="172" creationId="{00000000-0000-0000-0000-000000000000}"/>
          </ac:spMkLst>
        </pc:spChg>
        <pc:spChg chg="ord">
          <ac:chgData name="DOUDESIS Dimitrios" userId="f8ef3e63-7e95-492c-9767-fc2a9b7d7bf3" providerId="ADAL" clId="{124772C9-11F5-4B8E-8C93-E22A20270CB6}" dt="2022-09-06T14:34:53.885" v="32" actId="167"/>
          <ac:spMkLst>
            <pc:docMk/>
            <pc:sldMk cId="0" sldId="259"/>
            <ac:spMk id="174" creationId="{00000000-0000-0000-0000-000000000000}"/>
          </ac:spMkLst>
        </pc:spChg>
      </pc:sldChg>
      <pc:sldChg chg="modSp mod">
        <pc:chgData name="DOUDESIS Dimitrios" userId="f8ef3e63-7e95-492c-9767-fc2a9b7d7bf3" providerId="ADAL" clId="{124772C9-11F5-4B8E-8C93-E22A20270CB6}" dt="2022-09-15T17:51:15.993" v="49" actId="27636"/>
        <pc:sldMkLst>
          <pc:docMk/>
          <pc:sldMk cId="0" sldId="261"/>
        </pc:sldMkLst>
        <pc:spChg chg="mod">
          <ac:chgData name="DOUDESIS Dimitrios" userId="f8ef3e63-7e95-492c-9767-fc2a9b7d7bf3" providerId="ADAL" clId="{124772C9-11F5-4B8E-8C93-E22A20270CB6}" dt="2022-09-15T17:51:15.993" v="49" actId="27636"/>
          <ac:spMkLst>
            <pc:docMk/>
            <pc:sldMk cId="0" sldId="261"/>
            <ac:spMk id="183" creationId="{00000000-0000-0000-0000-000000000000}"/>
          </ac:spMkLst>
        </pc:spChg>
        <pc:spChg chg="mod">
          <ac:chgData name="DOUDESIS Dimitrios" userId="f8ef3e63-7e95-492c-9767-fc2a9b7d7bf3" providerId="ADAL" clId="{124772C9-11F5-4B8E-8C93-E22A20270CB6}" dt="2022-09-15T17:51:15.993" v="49" actId="27636"/>
          <ac:spMkLst>
            <pc:docMk/>
            <pc:sldMk cId="0" sldId="261"/>
            <ac:spMk id="184" creationId="{00000000-0000-0000-0000-000000000000}"/>
          </ac:spMkLst>
        </pc:spChg>
      </pc:sldChg>
      <pc:sldChg chg="modSp mod">
        <pc:chgData name="DOUDESIS Dimitrios" userId="f8ef3e63-7e95-492c-9767-fc2a9b7d7bf3" providerId="ADAL" clId="{124772C9-11F5-4B8E-8C93-E22A20270CB6}" dt="2022-09-15T17:51:15.993" v="49" actId="27636"/>
        <pc:sldMkLst>
          <pc:docMk/>
          <pc:sldMk cId="0" sldId="264"/>
        </pc:sldMkLst>
        <pc:spChg chg="mod">
          <ac:chgData name="DOUDESIS Dimitrios" userId="f8ef3e63-7e95-492c-9767-fc2a9b7d7bf3" providerId="ADAL" clId="{124772C9-11F5-4B8E-8C93-E22A20270CB6}" dt="2022-09-15T17:51:15.993" v="49" actId="27636"/>
          <ac:spMkLst>
            <pc:docMk/>
            <pc:sldMk cId="0" sldId="264"/>
            <ac:spMk id="203" creationId="{00000000-0000-0000-0000-000000000000}"/>
          </ac:spMkLst>
        </pc:spChg>
      </pc:sldChg>
      <pc:sldChg chg="addSp delSp modSp mod">
        <pc:chgData name="DOUDESIS Dimitrios" userId="f8ef3e63-7e95-492c-9767-fc2a9b7d7bf3" providerId="ADAL" clId="{124772C9-11F5-4B8E-8C93-E22A20270CB6}" dt="2022-09-06T14:34:24.202" v="31" actId="478"/>
        <pc:sldMkLst>
          <pc:docMk/>
          <pc:sldMk cId="3967540112" sldId="279"/>
        </pc:sldMkLst>
        <pc:spChg chg="add del mod">
          <ac:chgData name="DOUDESIS Dimitrios" userId="f8ef3e63-7e95-492c-9767-fc2a9b7d7bf3" providerId="ADAL" clId="{124772C9-11F5-4B8E-8C93-E22A20270CB6}" dt="2022-09-06T14:34:24.202" v="31" actId="478"/>
          <ac:spMkLst>
            <pc:docMk/>
            <pc:sldMk cId="3967540112" sldId="279"/>
            <ac:spMk id="4" creationId="{CA276414-133C-4F64-7728-E109C264940E}"/>
          </ac:spMkLst>
        </pc:spChg>
        <pc:spChg chg="del">
          <ac:chgData name="DOUDESIS Dimitrios" userId="f8ef3e63-7e95-492c-9767-fc2a9b7d7bf3" providerId="ADAL" clId="{124772C9-11F5-4B8E-8C93-E22A20270CB6}" dt="2022-09-06T14:34:22.182" v="30" actId="478"/>
          <ac:spMkLst>
            <pc:docMk/>
            <pc:sldMk cId="3967540112" sldId="279"/>
            <ac:spMk id="161" creationId="{00000000-0000-0000-0000-000000000000}"/>
          </ac:spMkLst>
        </pc:spChg>
      </pc:sldChg>
      <pc:sldChg chg="modSp mod modAnim">
        <pc:chgData name="DOUDESIS Dimitrios" userId="f8ef3e63-7e95-492c-9767-fc2a9b7d7bf3" providerId="ADAL" clId="{124772C9-11F5-4B8E-8C93-E22A20270CB6}" dt="2022-09-15T17:51:20.664" v="50" actId="6549"/>
        <pc:sldMkLst>
          <pc:docMk/>
          <pc:sldMk cId="0" sldId="281"/>
        </pc:sldMkLst>
        <pc:spChg chg="mod">
          <ac:chgData name="DOUDESIS Dimitrios" userId="f8ef3e63-7e95-492c-9767-fc2a9b7d7bf3" providerId="ADAL" clId="{124772C9-11F5-4B8E-8C93-E22A20270CB6}" dt="2022-09-15T17:51:20.664" v="50" actId="6549"/>
          <ac:spMkLst>
            <pc:docMk/>
            <pc:sldMk cId="0" sldId="281"/>
            <ac:spMk id="18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11229761"/>
            <a:ext cx="20269200" cy="845948"/>
          </a:xfrm>
          <a:prstGeom prst="rect">
            <a:avLst/>
          </a:prstGeom>
        </p:spPr>
        <p:txBody>
          <a:bodyPr/>
          <a:lstStyle/>
          <a:p>
            <a:r>
              <a:t>Author and Date</a:t>
            </a:r>
          </a:p>
        </p:txBody>
      </p:sp>
      <p:sp>
        <p:nvSpPr>
          <p:cNvPr id="13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"/>
          <p:cNvSpPr/>
          <p:nvPr/>
        </p:nvSpPr>
        <p:spPr>
          <a:xfrm>
            <a:off x="999500" y="1067048"/>
            <a:ext cx="22378886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57400" y="4261880"/>
            <a:ext cx="20269200" cy="5061561"/>
          </a:xfrm>
          <a:prstGeom prst="rect">
            <a:avLst/>
          </a:prstGeom>
        </p:spPr>
        <p:txBody>
          <a:bodyPr/>
          <a:lstStyle>
            <a:lvl1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>
              <a:defRPr sz="12000" b="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Statement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"/>
          <p:cNvSpPr/>
          <p:nvPr/>
        </p:nvSpPr>
        <p:spPr>
          <a:xfrm>
            <a:off x="1008907" y="1066849"/>
            <a:ext cx="22378886" cy="115823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15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8113450"/>
            <a:ext cx="20269200" cy="845948"/>
          </a:xfrm>
          <a:prstGeom prst="rect">
            <a:avLst/>
          </a:prstGeom>
        </p:spPr>
        <p:txBody>
          <a:bodyPr anchor="t"/>
          <a:lstStyle/>
          <a:p>
            <a:r>
              <a:t>Fact information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57400" y="3498790"/>
            <a:ext cx="20269200" cy="4814114"/>
          </a:xfrm>
          <a:prstGeom prst="rect">
            <a:avLst/>
          </a:prstGeom>
        </p:spPr>
        <p:txBody>
          <a:bodyPr anchor="b"/>
          <a:lstStyle>
            <a:lvl1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1pPr>
            <a:lvl2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2pPr>
            <a:lvl3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3pPr>
            <a:lvl4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4pPr>
            <a:lvl5pPr defTabSz="2438338">
              <a:lnSpc>
                <a:spcPct val="80000"/>
              </a:lnSpc>
              <a:defRPr sz="25000" b="0" spc="-5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1008907" y="1064171"/>
            <a:ext cx="22378886" cy="11587658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2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737745" y="5549900"/>
            <a:ext cx="12908510" cy="2628900"/>
          </a:xfrm>
          <a:prstGeom prst="rect">
            <a:avLst/>
          </a:prstGeom>
        </p:spPr>
        <p:txBody>
          <a:bodyPr/>
          <a:lstStyle>
            <a:lvl1pPr marL="320204" indent="-320204" algn="l" defTabSz="355600">
              <a:lnSpc>
                <a:spcPct val="80000"/>
              </a:lnSpc>
              <a:defRPr sz="7000" b="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320204" indent="136995" algn="l" defTabSz="355600">
              <a:lnSpc>
                <a:spcPct val="80000"/>
              </a:lnSpc>
              <a:defRPr sz="7000" b="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320204" indent="594195" algn="l" defTabSz="355600">
              <a:lnSpc>
                <a:spcPct val="80000"/>
              </a:lnSpc>
              <a:defRPr sz="7000" b="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320204" indent="1051395" algn="l" defTabSz="355600">
              <a:lnSpc>
                <a:spcPct val="80000"/>
              </a:lnSpc>
              <a:defRPr sz="7000" b="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320204" indent="1508595" algn="l" defTabSz="355600">
              <a:lnSpc>
                <a:spcPct val="80000"/>
              </a:lnSpc>
              <a:defRPr sz="7000" b="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6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100233" y="9999201"/>
            <a:ext cx="12546022" cy="508001"/>
          </a:xfrm>
          <a:prstGeom prst="rect">
            <a:avLst/>
          </a:prstGeom>
        </p:spPr>
        <p:txBody>
          <a:bodyPr anchor="t"/>
          <a:lstStyle>
            <a:lvl1pPr algn="l" defTabSz="355600">
              <a:lnSpc>
                <a:spcPct val="140000"/>
              </a:lnSpc>
              <a:defRPr sz="2700" spc="26"/>
            </a:lvl1pPr>
          </a:lstStyle>
          <a:p>
            <a:r>
              <a:t>Attribution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53339838_1340x2010.jpg"/>
          <p:cNvSpPr>
            <a:spLocks noGrp="1"/>
          </p:cNvSpPr>
          <p:nvPr>
            <p:ph type="pic" idx="21"/>
          </p:nvPr>
        </p:nvSpPr>
        <p:spPr>
          <a:xfrm>
            <a:off x="12128500" y="-1638300"/>
            <a:ext cx="11341100" cy="170116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5" name="936299162_1323x1986.jpg"/>
          <p:cNvSpPr>
            <a:spLocks noGrp="1"/>
          </p:cNvSpPr>
          <p:nvPr>
            <p:ph type="pic" idx="22"/>
          </p:nvPr>
        </p:nvSpPr>
        <p:spPr>
          <a:xfrm>
            <a:off x="1003300" y="-4737100"/>
            <a:ext cx="11201401" cy="16814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6" name="101883338_1323x1985.jpg"/>
          <p:cNvSpPr>
            <a:spLocks noGrp="1"/>
          </p:cNvSpPr>
          <p:nvPr>
            <p:ph type="pic" idx="23"/>
          </p:nvPr>
        </p:nvSpPr>
        <p:spPr>
          <a:xfrm>
            <a:off x="1003300" y="1344083"/>
            <a:ext cx="11201400" cy="168063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3207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57720189_2642x1761.jpg"/>
          <p:cNvSpPr>
            <a:spLocks noGrp="1"/>
          </p:cNvSpPr>
          <p:nvPr>
            <p:ph type="pic" idx="21"/>
          </p:nvPr>
        </p:nvSpPr>
        <p:spPr>
          <a:xfrm>
            <a:off x="1003300" y="-606362"/>
            <a:ext cx="22364700" cy="1489065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2057400" y="11229761"/>
            <a:ext cx="20269200" cy="84594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2865468"/>
            <a:ext cx="20269200" cy="5359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39599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153339838_1322x1983.jpg"/>
          <p:cNvSpPr>
            <a:spLocks noGrp="1"/>
          </p:cNvSpPr>
          <p:nvPr>
            <p:ph type="pic" idx="21"/>
          </p:nvPr>
        </p:nvSpPr>
        <p:spPr>
          <a:xfrm>
            <a:off x="12192000" y="-1540805"/>
            <a:ext cx="11188700" cy="167830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Rectangle"/>
          <p:cNvSpPr/>
          <p:nvPr/>
        </p:nvSpPr>
        <p:spPr>
          <a:xfrm>
            <a:off x="1008955" y="1064815"/>
            <a:ext cx="11190189" cy="11586370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3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803400" y="11229761"/>
            <a:ext cx="9601200" cy="845948"/>
          </a:xfrm>
          <a:prstGeom prst="rect">
            <a:avLst/>
          </a:prstGeom>
        </p:spPr>
        <p:txBody>
          <a:bodyPr/>
          <a:lstStyle/>
          <a:p>
            <a:r>
              <a:t>Author and Date</a:t>
            </a:r>
          </a:p>
        </p:txBody>
      </p:sp>
      <p:sp>
        <p:nvSpPr>
          <p:cNvPr id="3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803400" y="4483100"/>
            <a:ext cx="9601200" cy="4191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12000"/>
            </a:lvl1pPr>
          </a:lstStyle>
          <a:p>
            <a:r>
              <a:t>Slide Title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39599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"/>
          <p:cNvSpPr/>
          <p:nvPr/>
        </p:nvSpPr>
        <p:spPr>
          <a:xfrm>
            <a:off x="1008907" y="1067048"/>
            <a:ext cx="22378886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3232086"/>
            <a:ext cx="20269200" cy="845948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</p:txBody>
      </p:sp>
      <p:sp>
        <p:nvSpPr>
          <p:cNvPr id="4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1060698"/>
            <a:ext cx="20269200" cy="2279402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8200"/>
            </a:lvl1pPr>
          </a:lstStyle>
          <a:p>
            <a:r>
              <a:t>Slide Title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056037" y="4647009"/>
            <a:ext cx="20271926" cy="6957368"/>
          </a:xfrm>
          <a:prstGeom prst="rect">
            <a:avLst/>
          </a:prstGeom>
        </p:spPr>
        <p:txBody>
          <a:bodyPr anchor="t"/>
          <a:lstStyle>
            <a:lvl1pPr marL="444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889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1333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1778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2222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"/>
          <p:cNvSpPr/>
          <p:nvPr/>
        </p:nvSpPr>
        <p:spPr>
          <a:xfrm>
            <a:off x="12192000" y="2079724"/>
            <a:ext cx="11188700" cy="9550401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54" name="Rectangle"/>
          <p:cNvSpPr/>
          <p:nvPr/>
        </p:nvSpPr>
        <p:spPr>
          <a:xfrm>
            <a:off x="1008906" y="1067048"/>
            <a:ext cx="11190188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5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058458" y="3677751"/>
            <a:ext cx="20264297" cy="6956178"/>
          </a:xfrm>
          <a:prstGeom prst="rect">
            <a:avLst/>
          </a:prstGeom>
        </p:spPr>
        <p:txBody>
          <a:bodyPr numCol="2" spcCol="2314058" anchor="t"/>
          <a:lstStyle>
            <a:lvl1pPr marL="444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889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1333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1778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2222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4578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Image"/>
          <p:cNvSpPr>
            <a:spLocks noGrp="1"/>
          </p:cNvSpPr>
          <p:nvPr>
            <p:ph type="pic" idx="21"/>
          </p:nvPr>
        </p:nvSpPr>
        <p:spPr>
          <a:xfrm>
            <a:off x="11700889" y="-1027620"/>
            <a:ext cx="12288856" cy="150230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1008906" y="1067048"/>
            <a:ext cx="11190188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65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802037" y="4375086"/>
            <a:ext cx="9603926" cy="845948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</p:txBody>
      </p:sp>
      <p:sp>
        <p:nvSpPr>
          <p:cNvPr id="66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802060" y="1640061"/>
            <a:ext cx="9601348" cy="2798379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8200"/>
            </a:lvl1pPr>
          </a:lstStyle>
          <a:p>
            <a:r>
              <a:t>Slide Title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802037" y="5778500"/>
            <a:ext cx="9596832" cy="6110784"/>
          </a:xfrm>
          <a:prstGeom prst="rect">
            <a:avLst/>
          </a:prstGeom>
        </p:spPr>
        <p:txBody>
          <a:bodyPr anchor="t"/>
          <a:lstStyle>
            <a:lvl1pPr marL="444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  <a:lvl2pPr marL="889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2pPr>
            <a:lvl3pPr marL="1333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3pPr>
            <a:lvl4pPr marL="17780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4pPr>
            <a:lvl5pPr marL="2222500" indent="-444500" algn="l" defTabSz="2438338">
              <a:lnSpc>
                <a:spcPct val="80000"/>
              </a:lnSpc>
              <a:spcBef>
                <a:spcPts val="4200"/>
              </a:spcBef>
              <a:buSzPct val="100000"/>
              <a:buChar char="•"/>
              <a:defRPr sz="4000" b="0">
                <a:latin typeface="Proxima Nova Medium"/>
                <a:ea typeface="Proxima Nova Medium"/>
                <a:cs typeface="Proxima Nova Medium"/>
                <a:sym typeface="Proxima Nova Medium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4578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"/>
          <p:cNvSpPr/>
          <p:nvPr/>
        </p:nvSpPr>
        <p:spPr>
          <a:xfrm>
            <a:off x="1002557" y="1068834"/>
            <a:ext cx="22378886" cy="11578332"/>
          </a:xfrm>
          <a:prstGeom prst="rect">
            <a:avLst/>
          </a:prstGeom>
          <a:solidFill>
            <a:srgbClr val="7CA0B2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76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4196048"/>
            <a:ext cx="20269200" cy="521315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12000">
                <a:solidFill>
                  <a:srgbClr val="FFFFFF"/>
                </a:solidFill>
                <a:latin typeface="Canela Regular"/>
                <a:ea typeface="Canela Regular"/>
                <a:cs typeface="Canela Regular"/>
                <a:sym typeface="Canela Regular"/>
              </a:defRPr>
            </a:lvl1pPr>
          </a:lstStyle>
          <a:p>
            <a:r>
              <a:t>Section Title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"/>
          <p:cNvSpPr/>
          <p:nvPr/>
        </p:nvSpPr>
        <p:spPr>
          <a:xfrm>
            <a:off x="1008907" y="1067048"/>
            <a:ext cx="22378886" cy="11581904"/>
          </a:xfrm>
          <a:prstGeom prst="rect">
            <a:avLst/>
          </a:pr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85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57400" y="3232086"/>
            <a:ext cx="20269200" cy="845948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</p:txBody>
      </p:sp>
      <p:sp>
        <p:nvSpPr>
          <p:cNvPr id="86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1060698"/>
            <a:ext cx="20269200" cy="2272842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8200"/>
            </a:lvl1pPr>
          </a:lstStyle>
          <a:p>
            <a:r>
              <a:t>Slide Title</a:t>
            </a:r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"/>
          <p:cNvSpPr/>
          <p:nvPr/>
        </p:nvSpPr>
        <p:spPr>
          <a:xfrm>
            <a:off x="12197605" y="1065312"/>
            <a:ext cx="11184585" cy="1158537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95" name="Rectangle"/>
          <p:cNvSpPr/>
          <p:nvPr/>
        </p:nvSpPr>
        <p:spPr>
          <a:xfrm>
            <a:off x="1003299" y="2076549"/>
            <a:ext cx="11194307" cy="9556552"/>
          </a:xfrm>
          <a:prstGeom prst="rect">
            <a:avLst/>
          </a:prstGeom>
          <a:solidFill>
            <a:schemeClr val="accent3">
              <a:satOff val="-3883"/>
              <a:lumOff val="1467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496600" y="4331487"/>
            <a:ext cx="9049076" cy="5492985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3200"/>
              </a:spcBef>
              <a:defRPr sz="4000" spc="-39"/>
            </a:lvl1pPr>
            <a:lvl2pPr algn="l">
              <a:lnSpc>
                <a:spcPct val="100000"/>
              </a:lnSpc>
              <a:spcBef>
                <a:spcPts val="3200"/>
              </a:spcBef>
              <a:defRPr sz="4000" spc="-39"/>
            </a:lvl2pPr>
            <a:lvl3pPr algn="l">
              <a:lnSpc>
                <a:spcPct val="100000"/>
              </a:lnSpc>
              <a:spcBef>
                <a:spcPts val="3200"/>
              </a:spcBef>
              <a:defRPr sz="4000" spc="-39"/>
            </a:lvl3pPr>
            <a:lvl4pPr algn="l">
              <a:lnSpc>
                <a:spcPct val="100000"/>
              </a:lnSpc>
              <a:spcBef>
                <a:spcPts val="3200"/>
              </a:spcBef>
              <a:defRPr sz="4000" spc="-39"/>
            </a:lvl4pPr>
            <a:lvl5pPr algn="l">
              <a:lnSpc>
                <a:spcPct val="100000"/>
              </a:lnSpc>
              <a:spcBef>
                <a:spcPts val="3200"/>
              </a:spcBef>
              <a:defRPr sz="4000" spc="-39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7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676400" y="5865318"/>
            <a:ext cx="9829800" cy="17330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8200"/>
            </a:lvl1pPr>
          </a:lstStyle>
          <a:p>
            <a:r>
              <a:t>Agenda Title</a:t>
            </a:r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1002557" y="1066800"/>
            <a:ext cx="22378886" cy="11582400"/>
          </a:xfrm>
          <a:prstGeom prst="rect">
            <a:avLst/>
          </a:prstGeom>
          <a:solidFill>
            <a:srgbClr val="D3B9B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2057400" y="2865877"/>
            <a:ext cx="20269200" cy="5359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057400" y="7814975"/>
            <a:ext cx="20269200" cy="1488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38228" y="13131800"/>
            <a:ext cx="307544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E5E5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0" marR="0" indent="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4572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9144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13716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18288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22860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27432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32004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3657600" algn="ctr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900" b="1" i="0" u="none" strike="noStrike" cap="none" spc="0" baseline="0">
          <a:solidFill>
            <a:srgbClr val="000000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hyperlink" Target="https://tidyverse.tidyverse.org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amelia.mn/Syntax-cheatsheet.pdf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jspielman.github.io/introverse/articles/introverse_online.html" TargetMode="External"/><Relationship Id="rId2" Type="http://schemas.openxmlformats.org/officeDocument/2006/relationships/hyperlink" Target="https://rstudio.com/resources/cheatsheets/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r-guide.steveharoz.com/index.html" TargetMode="External"/><Relationship Id="rId4" Type="http://schemas.openxmlformats.org/officeDocument/2006/relationships/hyperlink" Target="https://spielmanlab.github.io/introverse/articles/introverse_online.ht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rstudio.com/" TargetMode="External"/><Relationship Id="rId2" Type="http://schemas.openxmlformats.org/officeDocument/2006/relationships/hyperlink" Target="https://stackoverflow.com/questions/tagged/r" TargetMode="Externa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HDS Tutorial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HDS Tutorial 1</a:t>
            </a:r>
            <a:br>
              <a:rPr lang="en-GB" dirty="0"/>
            </a:br>
            <a:r>
              <a:rPr lang="en-GB" sz="11500" dirty="0"/>
              <a:t>Week 2</a:t>
            </a:r>
            <a:endParaRPr sz="11500"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100407" y="13131800"/>
            <a:ext cx="183186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F8A13ABD-04EC-7747-AFBE-21517633D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41" y="1168435"/>
            <a:ext cx="9771177" cy="206462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High quality and robust data visualisation…"/>
          <p:cNvSpPr txBox="1">
            <a:spLocks noGrp="1"/>
          </p:cNvSpPr>
          <p:nvPr>
            <p:ph type="body" idx="1"/>
          </p:nvPr>
        </p:nvSpPr>
        <p:spPr>
          <a:xfrm>
            <a:off x="2128020" y="3379618"/>
            <a:ext cx="21140444" cy="8502860"/>
          </a:xfrm>
          <a:prstGeom prst="rect">
            <a:avLst/>
          </a:prstGeom>
        </p:spPr>
        <p:txBody>
          <a:bodyPr spcCol="2414108">
            <a:normAutofit lnSpcReduction="10000"/>
          </a:bodyPr>
          <a:lstStyle/>
          <a:p>
            <a:pPr>
              <a:defRPr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High quality and robust data </a:t>
            </a:r>
            <a:r>
              <a:rPr dirty="0" err="1"/>
              <a:t>visuali</a:t>
            </a:r>
            <a:r>
              <a:rPr lang="en-GB" dirty="0"/>
              <a:t>z</a:t>
            </a:r>
            <a:r>
              <a:rPr dirty="0" err="1"/>
              <a:t>ation</a:t>
            </a:r>
            <a:r>
              <a:rPr dirty="0"/>
              <a:t> </a:t>
            </a:r>
          </a:p>
          <a:p>
            <a:pPr lvl="1"/>
            <a:r>
              <a:rPr dirty="0"/>
              <a:t>e.g., ggplot2 — covered in depth in Week 4 </a:t>
            </a:r>
          </a:p>
          <a:p>
            <a:pPr>
              <a:defRPr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Go-to language for statistics and data science; used in almost every industry </a:t>
            </a:r>
          </a:p>
          <a:p>
            <a:pPr>
              <a:defRPr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Vast R community support </a:t>
            </a:r>
          </a:p>
          <a:p>
            <a:pPr lvl="1"/>
            <a:r>
              <a:rPr dirty="0"/>
              <a:t>Stack Overflow ! </a:t>
            </a:r>
          </a:p>
          <a:p>
            <a:pPr lvl="1"/>
            <a:r>
              <a:rPr dirty="0"/>
              <a:t>Twitter </a:t>
            </a:r>
            <a:r>
              <a:rPr dirty="0" err="1"/>
              <a:t>Rstats</a:t>
            </a:r>
            <a:endParaRPr dirty="0"/>
          </a:p>
          <a:p>
            <a:pPr lvl="1"/>
            <a:r>
              <a:rPr dirty="0"/>
              <a:t>etc.</a:t>
            </a:r>
          </a:p>
          <a:p>
            <a:pPr lvl="1">
              <a:defRPr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t>The </a:t>
            </a:r>
            <a:r>
              <a:rPr dirty="0"/>
              <a:t>most comprehensive statistical analysis package new technology &amp; ideas often appear first in R</a:t>
            </a:r>
          </a:p>
          <a:p>
            <a:pPr lvl="1">
              <a:defRPr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 err="1"/>
              <a:t>tidyverse</a:t>
            </a:r>
            <a:r>
              <a:rPr dirty="0"/>
              <a:t> </a:t>
            </a:r>
          </a:p>
          <a:p>
            <a:pPr lvl="1">
              <a:defRPr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 err="1"/>
              <a:t>RMarkdown</a:t>
            </a:r>
            <a:r>
              <a:rPr dirty="0"/>
              <a:t> (covered in Week 6)</a:t>
            </a:r>
          </a:p>
          <a:p>
            <a:pPr lvl="1">
              <a:defRPr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you can do so many things beyond data analysis/processing… maps, calendars, </a:t>
            </a:r>
            <a:r>
              <a:rPr dirty="0" err="1"/>
              <a:t>etc</a:t>
            </a:r>
            <a:r>
              <a:rPr lang="en-GB" dirty="0"/>
              <a:t>.</a:t>
            </a:r>
            <a:r>
              <a:rPr dirty="0"/>
              <a:t>! </a:t>
            </a:r>
          </a:p>
          <a:p>
            <a:pPr lvl="1">
              <a:defRPr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It can be very satisfying and fun once you get the hang of it! </a:t>
            </a:r>
          </a:p>
        </p:txBody>
      </p:sp>
      <p:sp>
        <p:nvSpPr>
          <p:cNvPr id="190" name="Further Reasons for Why R…"/>
          <p:cNvSpPr txBox="1">
            <a:spLocks noGrp="1"/>
          </p:cNvSpPr>
          <p:nvPr>
            <p:ph type="title" idx="4294967295"/>
          </p:nvPr>
        </p:nvSpPr>
        <p:spPr>
          <a:xfrm>
            <a:off x="2282396" y="1060698"/>
            <a:ext cx="20269201" cy="2272842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8200"/>
            </a:lvl1pPr>
          </a:lstStyle>
          <a:p>
            <a:r>
              <a:t>Further Reasons for Why R…</a:t>
            </a:r>
          </a:p>
        </p:txBody>
      </p:sp>
      <p:sp>
        <p:nvSpPr>
          <p:cNvPr id="191" name="Paper Clip"/>
          <p:cNvSpPr/>
          <p:nvPr/>
        </p:nvSpPr>
        <p:spPr>
          <a:xfrm>
            <a:off x="12667105" y="7374556"/>
            <a:ext cx="1389012" cy="3638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7" extrusionOk="0">
                <a:moveTo>
                  <a:pt x="8320" y="1"/>
                </a:moveTo>
                <a:cubicBezTo>
                  <a:pt x="7923" y="-3"/>
                  <a:pt x="4263" y="-13"/>
                  <a:pt x="1919" y="849"/>
                </a:cubicBezTo>
                <a:cubicBezTo>
                  <a:pt x="644" y="1318"/>
                  <a:pt x="0" y="1941"/>
                  <a:pt x="0" y="2701"/>
                </a:cubicBezTo>
                <a:lnTo>
                  <a:pt x="0" y="18022"/>
                </a:lnTo>
                <a:cubicBezTo>
                  <a:pt x="0" y="18058"/>
                  <a:pt x="120" y="21587"/>
                  <a:pt x="10672" y="21587"/>
                </a:cubicBezTo>
                <a:cubicBezTo>
                  <a:pt x="14452" y="21587"/>
                  <a:pt x="21600" y="20874"/>
                  <a:pt x="21600" y="18177"/>
                </a:cubicBezTo>
                <a:lnTo>
                  <a:pt x="21600" y="5534"/>
                </a:lnTo>
                <a:cubicBezTo>
                  <a:pt x="21600" y="5247"/>
                  <a:pt x="20990" y="5015"/>
                  <a:pt x="20238" y="5015"/>
                </a:cubicBezTo>
                <a:cubicBezTo>
                  <a:pt x="19487" y="5015"/>
                  <a:pt x="18881" y="5247"/>
                  <a:pt x="18881" y="5534"/>
                </a:cubicBezTo>
                <a:lnTo>
                  <a:pt x="18881" y="18177"/>
                </a:lnTo>
                <a:cubicBezTo>
                  <a:pt x="18881" y="20510"/>
                  <a:pt x="11004" y="20548"/>
                  <a:pt x="10672" y="20548"/>
                </a:cubicBezTo>
                <a:cubicBezTo>
                  <a:pt x="3010" y="20548"/>
                  <a:pt x="2726" y="18278"/>
                  <a:pt x="2719" y="18022"/>
                </a:cubicBezTo>
                <a:lnTo>
                  <a:pt x="2719" y="2701"/>
                </a:lnTo>
                <a:cubicBezTo>
                  <a:pt x="2719" y="2229"/>
                  <a:pt x="3075" y="1870"/>
                  <a:pt x="3802" y="1601"/>
                </a:cubicBezTo>
                <a:cubicBezTo>
                  <a:pt x="5389" y="1014"/>
                  <a:pt x="8225" y="1039"/>
                  <a:pt x="8249" y="1040"/>
                </a:cubicBezTo>
                <a:lnTo>
                  <a:pt x="8298" y="1040"/>
                </a:lnTo>
                <a:cubicBezTo>
                  <a:pt x="10640" y="1040"/>
                  <a:pt x="12331" y="1244"/>
                  <a:pt x="13183" y="1628"/>
                </a:cubicBezTo>
                <a:cubicBezTo>
                  <a:pt x="14071" y="2030"/>
                  <a:pt x="13857" y="2528"/>
                  <a:pt x="13850" y="2544"/>
                </a:cubicBezTo>
                <a:lnTo>
                  <a:pt x="13828" y="2593"/>
                </a:lnTo>
                <a:lnTo>
                  <a:pt x="13828" y="13797"/>
                </a:lnTo>
                <a:cubicBezTo>
                  <a:pt x="13828" y="14163"/>
                  <a:pt x="13588" y="14429"/>
                  <a:pt x="13099" y="14612"/>
                </a:cubicBezTo>
                <a:cubicBezTo>
                  <a:pt x="12278" y="14919"/>
                  <a:pt x="10962" y="14913"/>
                  <a:pt x="10950" y="14914"/>
                </a:cubicBezTo>
                <a:lnTo>
                  <a:pt x="10902" y="14912"/>
                </a:lnTo>
                <a:cubicBezTo>
                  <a:pt x="9968" y="14912"/>
                  <a:pt x="9268" y="14822"/>
                  <a:pt x="8824" y="14642"/>
                </a:cubicBezTo>
                <a:cubicBezTo>
                  <a:pt x="8062" y="14335"/>
                  <a:pt x="8125" y="13836"/>
                  <a:pt x="8125" y="13835"/>
                </a:cubicBezTo>
                <a:lnTo>
                  <a:pt x="8130" y="8716"/>
                </a:lnTo>
                <a:cubicBezTo>
                  <a:pt x="8130" y="8430"/>
                  <a:pt x="7520" y="8197"/>
                  <a:pt x="6768" y="8197"/>
                </a:cubicBezTo>
                <a:cubicBezTo>
                  <a:pt x="6016" y="8197"/>
                  <a:pt x="5407" y="8430"/>
                  <a:pt x="5407" y="8716"/>
                </a:cubicBezTo>
                <a:lnTo>
                  <a:pt x="5407" y="13782"/>
                </a:lnTo>
                <a:cubicBezTo>
                  <a:pt x="5385" y="13948"/>
                  <a:pt x="5363" y="14748"/>
                  <a:pt x="6821" y="15346"/>
                </a:cubicBezTo>
                <a:cubicBezTo>
                  <a:pt x="7798" y="15746"/>
                  <a:pt x="9166" y="15949"/>
                  <a:pt x="10884" y="15951"/>
                </a:cubicBezTo>
                <a:cubicBezTo>
                  <a:pt x="11241" y="15954"/>
                  <a:pt x="13390" y="15949"/>
                  <a:pt x="14978" y="15364"/>
                </a:cubicBezTo>
                <a:cubicBezTo>
                  <a:pt x="16020" y="14980"/>
                  <a:pt x="16551" y="14453"/>
                  <a:pt x="16551" y="13797"/>
                </a:cubicBezTo>
                <a:lnTo>
                  <a:pt x="16551" y="2681"/>
                </a:lnTo>
                <a:cubicBezTo>
                  <a:pt x="16629" y="2456"/>
                  <a:pt x="16773" y="1656"/>
                  <a:pt x="15300" y="976"/>
                </a:cubicBezTo>
                <a:cubicBezTo>
                  <a:pt x="13903" y="330"/>
                  <a:pt x="11555" y="2"/>
                  <a:pt x="8320" y="1"/>
                </a:cubicBezTo>
                <a:close/>
              </a:path>
            </a:pathLst>
          </a:custGeom>
          <a:solidFill>
            <a:schemeClr val="accent5">
              <a:hueOff val="-246905"/>
              <a:satOff val="-77181"/>
              <a:lumOff val="204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9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88875" y="13131800"/>
            <a:ext cx="218949" cy="342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uiExpand="1" build="p" bldLvl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tidyverse_celestial.png"/>
          <p:cNvGrpSpPr/>
          <p:nvPr/>
        </p:nvGrpSpPr>
        <p:grpSpPr>
          <a:xfrm>
            <a:off x="14827057" y="3240788"/>
            <a:ext cx="7551968" cy="7628168"/>
            <a:chOff x="0" y="0"/>
            <a:chExt cx="7551966" cy="7628166"/>
          </a:xfrm>
        </p:grpSpPr>
        <p:pic>
          <p:nvPicPr>
            <p:cNvPr id="195" name="tidyverse_celestial.png" descr="tidyverse_celestia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7297967" cy="729796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4" name="tidyverse_celestial.png" descr="tidyverse_celestial.pn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551967" cy="7628167"/>
            </a:xfrm>
            <a:prstGeom prst="rect">
              <a:avLst/>
            </a:prstGeom>
            <a:effectLst/>
          </p:spPr>
        </p:pic>
      </p:grpSp>
      <p:sp>
        <p:nvSpPr>
          <p:cNvPr id="197" name="Into the Tidyverse!"/>
          <p:cNvSpPr txBox="1">
            <a:spLocks noGrp="1"/>
          </p:cNvSpPr>
          <p:nvPr>
            <p:ph type="body" sz="quarter" idx="1"/>
          </p:nvPr>
        </p:nvSpPr>
        <p:spPr>
          <a:xfrm>
            <a:off x="15883350" y="2087536"/>
            <a:ext cx="13343787" cy="1610693"/>
          </a:xfrm>
          <a:prstGeom prst="rect">
            <a:avLst/>
          </a:prstGeom>
        </p:spPr>
        <p:txBody>
          <a:bodyPr numCol="2" spcCol="1523778" anchor="t"/>
          <a:lstStyle>
            <a:lvl1pPr algn="l">
              <a:spcBef>
                <a:spcPts val="4200"/>
              </a:spcBef>
              <a:defRPr sz="4000" spc="0">
                <a:latin typeface="Canela Regular"/>
                <a:ea typeface="Canela Regular"/>
                <a:cs typeface="Canela Regular"/>
                <a:sym typeface="Canela Regular"/>
              </a:defRPr>
            </a:lvl1pPr>
          </a:lstStyle>
          <a:p>
            <a:r>
              <a:rPr dirty="0"/>
              <a:t>Into the </a:t>
            </a:r>
            <a:r>
              <a:rPr dirty="0" err="1">
                <a:hlinkClick r:id="rId4"/>
              </a:rPr>
              <a:t>Tidyverse</a:t>
            </a:r>
            <a:r>
              <a:rPr dirty="0"/>
              <a:t>!</a:t>
            </a:r>
          </a:p>
        </p:txBody>
      </p:sp>
      <p:sp>
        <p:nvSpPr>
          <p:cNvPr id="198" name="Formalized set of packages and tools that have a consistently structured programming interface…"/>
          <p:cNvSpPr txBox="1"/>
          <p:nvPr/>
        </p:nvSpPr>
        <p:spPr>
          <a:xfrm>
            <a:off x="2595917" y="1742576"/>
            <a:ext cx="11601829" cy="2918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4000"/>
            </a:pPr>
            <a:r>
              <a:rPr dirty="0"/>
              <a:t>Formalized set of packages and tools that have a consistently structured programming interface</a:t>
            </a:r>
          </a:p>
          <a:p>
            <a:pPr marL="444500" indent="-444500">
              <a:buSzPct val="100000"/>
              <a:buChar char="•"/>
              <a:defRPr sz="4000"/>
            </a:pPr>
            <a:r>
              <a:rPr dirty="0"/>
              <a:t>as opposed to base R, which is more complex/varied and less user friendly </a:t>
            </a:r>
          </a:p>
        </p:txBody>
      </p:sp>
      <p:sp>
        <p:nvSpPr>
          <p:cNvPr id="199" name="streamlined data wrangling &amp; visualisation"/>
          <p:cNvSpPr txBox="1"/>
          <p:nvPr/>
        </p:nvSpPr>
        <p:spPr>
          <a:xfrm>
            <a:off x="14197746" y="10957857"/>
            <a:ext cx="21196474" cy="1610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2420506">
            <a:normAutofit/>
          </a:bodyPr>
          <a:lstStyle>
            <a:lvl1pPr algn="l" defTabSz="2438338">
              <a:lnSpc>
                <a:spcPct val="80000"/>
              </a:lnSpc>
              <a:spcBef>
                <a:spcPts val="4200"/>
              </a:spcBef>
              <a:defRPr sz="4000">
                <a:latin typeface="Canela Regular"/>
                <a:ea typeface="Canela Regular"/>
                <a:cs typeface="Canela Regular"/>
                <a:sym typeface="Canela Regular"/>
              </a:defRPr>
            </a:lvl1pPr>
          </a:lstStyle>
          <a:p>
            <a:r>
              <a:rPr dirty="0"/>
              <a:t>streamlined data wrangling &amp; </a:t>
            </a:r>
            <a:r>
              <a:rPr dirty="0" err="1"/>
              <a:t>visuali</a:t>
            </a:r>
            <a:r>
              <a:rPr lang="en-GB" dirty="0"/>
              <a:t>z</a:t>
            </a:r>
            <a:r>
              <a:rPr dirty="0" err="1"/>
              <a:t>ation</a:t>
            </a:r>
            <a:r>
              <a:rPr dirty="0"/>
              <a:t>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23C392B-6F17-0344-9A69-3A002C7EE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0" y="5248910"/>
            <a:ext cx="9880600" cy="656791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9FA2E1-7799-9749-8078-C448FA7CFB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2783" y="11549532"/>
            <a:ext cx="13598236" cy="845948"/>
          </a:xfrm>
        </p:spPr>
        <p:txBody>
          <a:bodyPr>
            <a:normAutofit/>
          </a:bodyPr>
          <a:lstStyle/>
          <a:p>
            <a:r>
              <a:rPr lang="en-GB" sz="3000" b="0" dirty="0"/>
              <a:t>Animation (</a:t>
            </a:r>
            <a:r>
              <a:rPr lang="en-GB" sz="3000" b="0" dirty="0" err="1"/>
              <a:t>gganimate</a:t>
            </a:r>
            <a:r>
              <a:rPr lang="en-GB" sz="3000" b="0" dirty="0"/>
              <a:t> package) with maps (sf package) and Met Office data</a:t>
            </a:r>
          </a:p>
          <a:p>
            <a:endParaRPr lang="en-US" dirty="0"/>
          </a:p>
        </p:txBody>
      </p:sp>
      <p:sp>
        <p:nvSpPr>
          <p:cNvPr id="4" name="Further Reasons for Why R…">
            <a:extLst>
              <a:ext uri="{FF2B5EF4-FFF2-40B4-BE49-F238E27FC236}">
                <a16:creationId xmlns:a16="http://schemas.microsoft.com/office/drawing/2014/main" id="{A79B12FE-BF1B-A144-BCD9-6B5F29505E36}"/>
              </a:ext>
            </a:extLst>
          </p:cNvPr>
          <p:cNvSpPr txBox="1">
            <a:spLocks/>
          </p:cNvSpPr>
          <p:nvPr/>
        </p:nvSpPr>
        <p:spPr>
          <a:xfrm>
            <a:off x="11222181" y="1352553"/>
            <a:ext cx="11769159" cy="2272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825500" rtl="0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8255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5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GB" dirty="0"/>
              <a:t>An animation made </a:t>
            </a:r>
          </a:p>
          <a:p>
            <a:pPr hangingPunct="1"/>
            <a:r>
              <a:rPr lang="en-GB" dirty="0"/>
              <a:t>by Kevin!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E217382D-0560-9C49-81D0-8D26AE337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730" y="1615575"/>
            <a:ext cx="9611451" cy="96114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loud 7">
            <a:extLst>
              <a:ext uri="{FF2B5EF4-FFF2-40B4-BE49-F238E27FC236}">
                <a16:creationId xmlns:a16="http://schemas.microsoft.com/office/drawing/2014/main" id="{03C8299E-B963-EA48-98B1-95CAEFCD762A}"/>
              </a:ext>
            </a:extLst>
          </p:cNvPr>
          <p:cNvSpPr/>
          <p:nvPr/>
        </p:nvSpPr>
        <p:spPr>
          <a:xfrm>
            <a:off x="13920214" y="4962562"/>
            <a:ext cx="7166404" cy="4372769"/>
          </a:xfrm>
          <a:prstGeom prst="cloud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spc="-59" dirty="0">
                <a:solidFill>
                  <a:sysClr val="windowText" lastClr="000000"/>
                </a:solidFill>
                <a:latin typeface="Canela Deck Bold"/>
                <a:ea typeface="Canela Deck Bold"/>
                <a:cs typeface="Canela Deck Bold"/>
                <a:sym typeface="Canela Deck Bold"/>
              </a:rPr>
              <a:t>An example of: </a:t>
            </a:r>
          </a:p>
          <a:p>
            <a:pPr marL="457200" marR="0" indent="-45720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000" spc="-59" dirty="0">
                <a:solidFill>
                  <a:sysClr val="windowText" lastClr="000000"/>
                </a:solidFill>
                <a:latin typeface="Canela Deck Bold"/>
                <a:ea typeface="Canela Deck Bold"/>
                <a:cs typeface="Canela Deck Bold"/>
                <a:sym typeface="Canela Deck Bold"/>
              </a:rPr>
              <a:t>the power of data visualization in R </a:t>
            </a:r>
          </a:p>
          <a:p>
            <a:pPr marL="457200" marR="0" indent="-457200" algn="ctr" defTabSz="415431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000" spc="-59" dirty="0">
                <a:solidFill>
                  <a:sysClr val="windowText" lastClr="000000"/>
                </a:solidFill>
                <a:latin typeface="Canela Deck Bold"/>
                <a:ea typeface="Canela Deck Bold"/>
                <a:cs typeface="Canela Deck Bold"/>
                <a:sym typeface="Canela Deck Bold"/>
              </a:rPr>
              <a:t>what HDS is building you towards</a:t>
            </a:r>
            <a:endParaRPr kumimoji="0" lang="en-US" sz="3000" i="0" u="none" strike="noStrike" spc="-59" normalizeH="0" baseline="0" dirty="0">
              <a:solidFill>
                <a:sysClr val="windowText" lastClr="000000"/>
              </a:solidFill>
              <a:uFillTx/>
              <a:latin typeface="Canela Deck Bold"/>
              <a:ea typeface="Canela Deck Bold"/>
              <a:cs typeface="Canela Deck Bold"/>
              <a:sym typeface="Canela Deck Bold"/>
            </a:endParaRPr>
          </a:p>
        </p:txBody>
      </p:sp>
    </p:spTree>
    <p:extLst>
      <p:ext uri="{BB962C8B-B14F-4D97-AF65-F5344CB8AC3E}">
        <p14:creationId xmlns:p14="http://schemas.microsoft.com/office/powerpoint/2010/main" val="3424420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here are 3 main different types of syntax:…"/>
          <p:cNvSpPr txBox="1">
            <a:spLocks noGrp="1"/>
          </p:cNvSpPr>
          <p:nvPr>
            <p:ph type="body" sz="quarter" idx="1"/>
          </p:nvPr>
        </p:nvSpPr>
        <p:spPr>
          <a:xfrm>
            <a:off x="13496563" y="3479092"/>
            <a:ext cx="9049076" cy="5492985"/>
          </a:xfrm>
          <a:prstGeom prst="rect">
            <a:avLst/>
          </a:prstGeom>
        </p:spPr>
        <p:txBody>
          <a:bodyPr/>
          <a:lstStyle/>
          <a:p>
            <a:r>
              <a:rPr dirty="0"/>
              <a:t>There are 3 main different types of syntax</a:t>
            </a:r>
            <a:r>
              <a:rPr lang="en-GB" dirty="0"/>
              <a:t> you might come across</a:t>
            </a:r>
            <a:r>
              <a:rPr dirty="0"/>
              <a:t>: </a:t>
            </a:r>
          </a:p>
          <a:p>
            <a:r>
              <a:rPr dirty="0"/>
              <a:t>1. base R (</a:t>
            </a:r>
            <a:r>
              <a:rPr b="0" dirty="0">
                <a:latin typeface="Andale Mono"/>
                <a:ea typeface="Andale Mono"/>
                <a:cs typeface="Andale Mono"/>
                <a:sym typeface="Andale Mono"/>
              </a:rPr>
              <a:t>$</a:t>
            </a:r>
            <a:r>
              <a:rPr dirty="0"/>
              <a:t>)</a:t>
            </a:r>
          </a:p>
          <a:p>
            <a:r>
              <a:rPr dirty="0"/>
              <a:t>2. tidy verse (</a:t>
            </a:r>
            <a:r>
              <a:rPr b="0" dirty="0">
                <a:latin typeface="Andale Mono"/>
                <a:ea typeface="Andale Mono"/>
                <a:cs typeface="Andale Mono"/>
                <a:sym typeface="Andale Mono"/>
              </a:rPr>
              <a:t>%&gt;%</a:t>
            </a:r>
            <a:r>
              <a:rPr dirty="0"/>
              <a:t>)</a:t>
            </a:r>
          </a:p>
          <a:p>
            <a:r>
              <a:rPr dirty="0"/>
              <a:t>3. formula (</a:t>
            </a:r>
            <a:r>
              <a:rPr b="0" dirty="0">
                <a:latin typeface="Andale Mono"/>
                <a:ea typeface="Andale Mono"/>
                <a:cs typeface="Andale Mono"/>
                <a:sym typeface="Andale Mono"/>
              </a:rPr>
              <a:t>~</a:t>
            </a:r>
            <a:r>
              <a:rPr dirty="0"/>
              <a:t>)</a:t>
            </a:r>
          </a:p>
        </p:txBody>
      </p:sp>
      <p:sp>
        <p:nvSpPr>
          <p:cNvPr id="222" name="R Synta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 Syntax</a:t>
            </a:r>
          </a:p>
        </p:txBody>
      </p:sp>
      <p:sp>
        <p:nvSpPr>
          <p:cNvPr id="223" name="Doric Column"/>
          <p:cNvSpPr/>
          <p:nvPr/>
        </p:nvSpPr>
        <p:spPr>
          <a:xfrm>
            <a:off x="1686247" y="9405101"/>
            <a:ext cx="1701592" cy="1706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274"/>
                </a:lnTo>
                <a:lnTo>
                  <a:pt x="1083" y="2705"/>
                </a:lnTo>
                <a:lnTo>
                  <a:pt x="1083" y="5518"/>
                </a:lnTo>
                <a:lnTo>
                  <a:pt x="1684" y="5518"/>
                </a:lnTo>
                <a:cubicBezTo>
                  <a:pt x="1684" y="6803"/>
                  <a:pt x="2729" y="7852"/>
                  <a:pt x="4023" y="7852"/>
                </a:cubicBezTo>
                <a:lnTo>
                  <a:pt x="4045" y="7852"/>
                </a:lnTo>
                <a:cubicBezTo>
                  <a:pt x="3726" y="7852"/>
                  <a:pt x="3472" y="8105"/>
                  <a:pt x="3472" y="8424"/>
                </a:cubicBezTo>
                <a:cubicBezTo>
                  <a:pt x="3472" y="8743"/>
                  <a:pt x="3726" y="8996"/>
                  <a:pt x="4045" y="8996"/>
                </a:cubicBezTo>
                <a:lnTo>
                  <a:pt x="4045" y="12636"/>
                </a:lnTo>
                <a:cubicBezTo>
                  <a:pt x="3726" y="12636"/>
                  <a:pt x="3472" y="12889"/>
                  <a:pt x="3472" y="13208"/>
                </a:cubicBezTo>
                <a:cubicBezTo>
                  <a:pt x="3472" y="13527"/>
                  <a:pt x="3726" y="13780"/>
                  <a:pt x="4045" y="13780"/>
                </a:cubicBezTo>
                <a:lnTo>
                  <a:pt x="4045" y="21600"/>
                </a:lnTo>
                <a:lnTo>
                  <a:pt x="17555" y="21600"/>
                </a:lnTo>
                <a:lnTo>
                  <a:pt x="17555" y="13780"/>
                </a:lnTo>
                <a:cubicBezTo>
                  <a:pt x="17874" y="13780"/>
                  <a:pt x="18128" y="13527"/>
                  <a:pt x="18128" y="13208"/>
                </a:cubicBezTo>
                <a:cubicBezTo>
                  <a:pt x="18128" y="12889"/>
                  <a:pt x="17874" y="12636"/>
                  <a:pt x="17555" y="12636"/>
                </a:cubicBezTo>
                <a:lnTo>
                  <a:pt x="17555" y="8996"/>
                </a:lnTo>
                <a:cubicBezTo>
                  <a:pt x="17874" y="8996"/>
                  <a:pt x="18128" y="8743"/>
                  <a:pt x="18128" y="8424"/>
                </a:cubicBezTo>
                <a:cubicBezTo>
                  <a:pt x="18128" y="8105"/>
                  <a:pt x="17874" y="7852"/>
                  <a:pt x="17555" y="7852"/>
                </a:cubicBezTo>
                <a:lnTo>
                  <a:pt x="17577" y="7852"/>
                </a:lnTo>
                <a:cubicBezTo>
                  <a:pt x="18866" y="7852"/>
                  <a:pt x="19916" y="6809"/>
                  <a:pt x="19916" y="5518"/>
                </a:cubicBezTo>
                <a:lnTo>
                  <a:pt x="20517" y="5518"/>
                </a:lnTo>
                <a:lnTo>
                  <a:pt x="20517" y="2705"/>
                </a:lnTo>
                <a:lnTo>
                  <a:pt x="21600" y="127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129105"/>
              <a:satOff val="4094"/>
              <a:lumOff val="-169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224" name="Ionic Column"/>
          <p:cNvSpPr/>
          <p:nvPr/>
        </p:nvSpPr>
        <p:spPr>
          <a:xfrm>
            <a:off x="4499303" y="9406394"/>
            <a:ext cx="1705954" cy="1704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9" h="21600" extrusionOk="0">
                <a:moveTo>
                  <a:pt x="2169" y="0"/>
                </a:moveTo>
                <a:cubicBezTo>
                  <a:pt x="2169" y="880"/>
                  <a:pt x="2771" y="1614"/>
                  <a:pt x="3586" y="1814"/>
                </a:cubicBezTo>
                <a:cubicBezTo>
                  <a:pt x="2599" y="1879"/>
                  <a:pt x="1747" y="2247"/>
                  <a:pt x="1100" y="2884"/>
                </a:cubicBezTo>
                <a:cubicBezTo>
                  <a:pt x="389" y="3586"/>
                  <a:pt x="0" y="4574"/>
                  <a:pt x="0" y="5665"/>
                </a:cubicBezTo>
                <a:cubicBezTo>
                  <a:pt x="0" y="7328"/>
                  <a:pt x="1225" y="9094"/>
                  <a:pt x="3495" y="9094"/>
                </a:cubicBezTo>
                <a:cubicBezTo>
                  <a:pt x="4427" y="9094"/>
                  <a:pt x="5258" y="8710"/>
                  <a:pt x="5835" y="8019"/>
                </a:cubicBezTo>
                <a:cubicBezTo>
                  <a:pt x="6401" y="7339"/>
                  <a:pt x="6649" y="6443"/>
                  <a:pt x="6504" y="5633"/>
                </a:cubicBezTo>
                <a:cubicBezTo>
                  <a:pt x="6283" y="4434"/>
                  <a:pt x="5150" y="3656"/>
                  <a:pt x="3867" y="3824"/>
                </a:cubicBezTo>
                <a:cubicBezTo>
                  <a:pt x="3306" y="3894"/>
                  <a:pt x="2826" y="4169"/>
                  <a:pt x="2519" y="4590"/>
                </a:cubicBezTo>
                <a:cubicBezTo>
                  <a:pt x="2249" y="4957"/>
                  <a:pt x="2147" y="5406"/>
                  <a:pt x="2227" y="5849"/>
                </a:cubicBezTo>
                <a:cubicBezTo>
                  <a:pt x="2373" y="6632"/>
                  <a:pt x="3090" y="7111"/>
                  <a:pt x="3936" y="6998"/>
                </a:cubicBezTo>
                <a:cubicBezTo>
                  <a:pt x="4222" y="6960"/>
                  <a:pt x="4482" y="6803"/>
                  <a:pt x="4644" y="6571"/>
                </a:cubicBezTo>
                <a:cubicBezTo>
                  <a:pt x="4784" y="6371"/>
                  <a:pt x="4837" y="6134"/>
                  <a:pt x="4789" y="5918"/>
                </a:cubicBezTo>
                <a:cubicBezTo>
                  <a:pt x="4702" y="5518"/>
                  <a:pt x="4341" y="5341"/>
                  <a:pt x="4034" y="5373"/>
                </a:cubicBezTo>
                <a:cubicBezTo>
                  <a:pt x="3926" y="5384"/>
                  <a:pt x="3581" y="5454"/>
                  <a:pt x="3581" y="5881"/>
                </a:cubicBezTo>
                <a:lnTo>
                  <a:pt x="3247" y="5881"/>
                </a:lnTo>
                <a:cubicBezTo>
                  <a:pt x="3247" y="5422"/>
                  <a:pt x="3544" y="5093"/>
                  <a:pt x="3997" y="5044"/>
                </a:cubicBezTo>
                <a:cubicBezTo>
                  <a:pt x="4444" y="4995"/>
                  <a:pt x="4983" y="5260"/>
                  <a:pt x="5112" y="5849"/>
                </a:cubicBezTo>
                <a:cubicBezTo>
                  <a:pt x="5177" y="6157"/>
                  <a:pt x="5107" y="6491"/>
                  <a:pt x="4913" y="6767"/>
                </a:cubicBezTo>
                <a:cubicBezTo>
                  <a:pt x="4698" y="7075"/>
                  <a:pt x="4358" y="7280"/>
                  <a:pt x="3975" y="7334"/>
                </a:cubicBezTo>
                <a:cubicBezTo>
                  <a:pt x="2961" y="7474"/>
                  <a:pt x="2066" y="6863"/>
                  <a:pt x="1894" y="5913"/>
                </a:cubicBezTo>
                <a:cubicBezTo>
                  <a:pt x="1797" y="5378"/>
                  <a:pt x="1921" y="4844"/>
                  <a:pt x="2244" y="4396"/>
                </a:cubicBezTo>
                <a:cubicBezTo>
                  <a:pt x="2606" y="3899"/>
                  <a:pt x="3166" y="3580"/>
                  <a:pt x="3818" y="3493"/>
                </a:cubicBezTo>
                <a:cubicBezTo>
                  <a:pt x="5279" y="3304"/>
                  <a:pt x="6574" y="4201"/>
                  <a:pt x="6827" y="5572"/>
                </a:cubicBezTo>
                <a:cubicBezTo>
                  <a:pt x="6995" y="6479"/>
                  <a:pt x="6719" y="7479"/>
                  <a:pt x="6088" y="8235"/>
                </a:cubicBezTo>
                <a:cubicBezTo>
                  <a:pt x="5651" y="8764"/>
                  <a:pt x="5080" y="9127"/>
                  <a:pt x="4433" y="9305"/>
                </a:cubicBezTo>
                <a:lnTo>
                  <a:pt x="4433" y="21600"/>
                </a:lnTo>
                <a:lnTo>
                  <a:pt x="17158" y="21600"/>
                </a:lnTo>
                <a:lnTo>
                  <a:pt x="17158" y="9305"/>
                </a:lnTo>
                <a:cubicBezTo>
                  <a:pt x="16511" y="9127"/>
                  <a:pt x="15938" y="8759"/>
                  <a:pt x="15502" y="8235"/>
                </a:cubicBezTo>
                <a:cubicBezTo>
                  <a:pt x="14871" y="7479"/>
                  <a:pt x="14596" y="6479"/>
                  <a:pt x="14763" y="5572"/>
                </a:cubicBezTo>
                <a:cubicBezTo>
                  <a:pt x="15017" y="4195"/>
                  <a:pt x="16312" y="3304"/>
                  <a:pt x="17773" y="3493"/>
                </a:cubicBezTo>
                <a:cubicBezTo>
                  <a:pt x="18425" y="3580"/>
                  <a:pt x="18985" y="3899"/>
                  <a:pt x="19347" y="4396"/>
                </a:cubicBezTo>
                <a:cubicBezTo>
                  <a:pt x="19670" y="4839"/>
                  <a:pt x="19794" y="5378"/>
                  <a:pt x="19697" y="5913"/>
                </a:cubicBezTo>
                <a:cubicBezTo>
                  <a:pt x="19524" y="6863"/>
                  <a:pt x="18630" y="7474"/>
                  <a:pt x="17616" y="7334"/>
                </a:cubicBezTo>
                <a:cubicBezTo>
                  <a:pt x="17239" y="7280"/>
                  <a:pt x="16893" y="7075"/>
                  <a:pt x="16678" y="6767"/>
                </a:cubicBezTo>
                <a:cubicBezTo>
                  <a:pt x="16483" y="6491"/>
                  <a:pt x="16414" y="6157"/>
                  <a:pt x="16479" y="5849"/>
                </a:cubicBezTo>
                <a:cubicBezTo>
                  <a:pt x="16608" y="5260"/>
                  <a:pt x="17147" y="4995"/>
                  <a:pt x="17594" y="5044"/>
                </a:cubicBezTo>
                <a:cubicBezTo>
                  <a:pt x="18047" y="5093"/>
                  <a:pt x="18344" y="5422"/>
                  <a:pt x="18344" y="5881"/>
                </a:cubicBezTo>
                <a:lnTo>
                  <a:pt x="18009" y="5881"/>
                </a:lnTo>
                <a:cubicBezTo>
                  <a:pt x="18009" y="5454"/>
                  <a:pt x="17665" y="5384"/>
                  <a:pt x="17557" y="5373"/>
                </a:cubicBezTo>
                <a:cubicBezTo>
                  <a:pt x="17250" y="5341"/>
                  <a:pt x="16889" y="5513"/>
                  <a:pt x="16802" y="5918"/>
                </a:cubicBezTo>
                <a:cubicBezTo>
                  <a:pt x="16754" y="6134"/>
                  <a:pt x="16807" y="6371"/>
                  <a:pt x="16947" y="6571"/>
                </a:cubicBezTo>
                <a:cubicBezTo>
                  <a:pt x="17109" y="6803"/>
                  <a:pt x="17367" y="6960"/>
                  <a:pt x="17653" y="6998"/>
                </a:cubicBezTo>
                <a:cubicBezTo>
                  <a:pt x="18500" y="7111"/>
                  <a:pt x="19218" y="6632"/>
                  <a:pt x="19363" y="5849"/>
                </a:cubicBezTo>
                <a:cubicBezTo>
                  <a:pt x="19444" y="5406"/>
                  <a:pt x="19341" y="4963"/>
                  <a:pt x="19072" y="4590"/>
                </a:cubicBezTo>
                <a:cubicBezTo>
                  <a:pt x="18765" y="4169"/>
                  <a:pt x="18290" y="3899"/>
                  <a:pt x="17724" y="3824"/>
                </a:cubicBezTo>
                <a:cubicBezTo>
                  <a:pt x="16441" y="3656"/>
                  <a:pt x="15308" y="4434"/>
                  <a:pt x="15087" y="5633"/>
                </a:cubicBezTo>
                <a:cubicBezTo>
                  <a:pt x="14936" y="6443"/>
                  <a:pt x="15184" y="7339"/>
                  <a:pt x="15756" y="8019"/>
                </a:cubicBezTo>
                <a:cubicBezTo>
                  <a:pt x="16333" y="8710"/>
                  <a:pt x="17164" y="9094"/>
                  <a:pt x="18096" y="9094"/>
                </a:cubicBezTo>
                <a:cubicBezTo>
                  <a:pt x="19789" y="9094"/>
                  <a:pt x="21589" y="7890"/>
                  <a:pt x="21589" y="5665"/>
                </a:cubicBezTo>
                <a:cubicBezTo>
                  <a:pt x="21600" y="4574"/>
                  <a:pt x="21212" y="3586"/>
                  <a:pt x="20501" y="2884"/>
                </a:cubicBezTo>
                <a:cubicBezTo>
                  <a:pt x="19859" y="2247"/>
                  <a:pt x="19002" y="1879"/>
                  <a:pt x="18015" y="1814"/>
                </a:cubicBezTo>
                <a:cubicBezTo>
                  <a:pt x="18830" y="1614"/>
                  <a:pt x="19432" y="880"/>
                  <a:pt x="19432" y="0"/>
                </a:cubicBezTo>
                <a:lnTo>
                  <a:pt x="2169" y="0"/>
                </a:lnTo>
                <a:close/>
              </a:path>
            </a:pathLst>
          </a:custGeom>
          <a:solidFill>
            <a:schemeClr val="accent3">
              <a:hueOff val="490435"/>
              <a:satOff val="5331"/>
              <a:lumOff val="-1625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225" name="Corinthian Column"/>
          <p:cNvSpPr/>
          <p:nvPr/>
        </p:nvSpPr>
        <p:spPr>
          <a:xfrm>
            <a:off x="7316720" y="9405101"/>
            <a:ext cx="1604738" cy="1706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7" y="0"/>
                </a:moveTo>
                <a:cubicBezTo>
                  <a:pt x="430" y="0"/>
                  <a:pt x="144" y="271"/>
                  <a:pt x="144" y="606"/>
                </a:cubicBezTo>
                <a:cubicBezTo>
                  <a:pt x="144" y="941"/>
                  <a:pt x="430" y="1211"/>
                  <a:pt x="787" y="1211"/>
                </a:cubicBezTo>
                <a:cubicBezTo>
                  <a:pt x="798" y="1211"/>
                  <a:pt x="868" y="1211"/>
                  <a:pt x="995" y="1211"/>
                </a:cubicBezTo>
                <a:cubicBezTo>
                  <a:pt x="995" y="2167"/>
                  <a:pt x="1730" y="2966"/>
                  <a:pt x="2695" y="3128"/>
                </a:cubicBezTo>
                <a:cubicBezTo>
                  <a:pt x="1098" y="3236"/>
                  <a:pt x="0" y="4312"/>
                  <a:pt x="0" y="5820"/>
                </a:cubicBezTo>
                <a:cubicBezTo>
                  <a:pt x="0" y="6976"/>
                  <a:pt x="908" y="8207"/>
                  <a:pt x="2591" y="8207"/>
                </a:cubicBezTo>
                <a:cubicBezTo>
                  <a:pt x="3924" y="8207"/>
                  <a:pt x="4636" y="7218"/>
                  <a:pt x="4636" y="6510"/>
                </a:cubicBezTo>
                <a:cubicBezTo>
                  <a:pt x="4636" y="5705"/>
                  <a:pt x="4069" y="5220"/>
                  <a:pt x="3121" y="5220"/>
                </a:cubicBezTo>
                <a:cubicBezTo>
                  <a:pt x="2747" y="5220"/>
                  <a:pt x="2471" y="5306"/>
                  <a:pt x="2298" y="5473"/>
                </a:cubicBezTo>
                <a:cubicBezTo>
                  <a:pt x="2092" y="5673"/>
                  <a:pt x="2097" y="5932"/>
                  <a:pt x="2097" y="5938"/>
                </a:cubicBezTo>
                <a:lnTo>
                  <a:pt x="2097" y="5943"/>
                </a:lnTo>
                <a:cubicBezTo>
                  <a:pt x="2097" y="6132"/>
                  <a:pt x="2160" y="6284"/>
                  <a:pt x="2280" y="6387"/>
                </a:cubicBezTo>
                <a:cubicBezTo>
                  <a:pt x="2390" y="6479"/>
                  <a:pt x="2534" y="6527"/>
                  <a:pt x="2695" y="6527"/>
                </a:cubicBezTo>
                <a:cubicBezTo>
                  <a:pt x="2983" y="6527"/>
                  <a:pt x="3270" y="6365"/>
                  <a:pt x="3270" y="5992"/>
                </a:cubicBezTo>
                <a:lnTo>
                  <a:pt x="3688" y="5992"/>
                </a:lnTo>
                <a:cubicBezTo>
                  <a:pt x="3688" y="6602"/>
                  <a:pt x="3189" y="6915"/>
                  <a:pt x="2695" y="6915"/>
                </a:cubicBezTo>
                <a:cubicBezTo>
                  <a:pt x="2431" y="6915"/>
                  <a:pt x="2184" y="6829"/>
                  <a:pt x="2000" y="6667"/>
                </a:cubicBezTo>
                <a:cubicBezTo>
                  <a:pt x="1857" y="6543"/>
                  <a:pt x="1677" y="6311"/>
                  <a:pt x="1677" y="5933"/>
                </a:cubicBezTo>
                <a:cubicBezTo>
                  <a:pt x="1677" y="5884"/>
                  <a:pt x="1684" y="5494"/>
                  <a:pt x="2000" y="5186"/>
                </a:cubicBezTo>
                <a:cubicBezTo>
                  <a:pt x="2253" y="4938"/>
                  <a:pt x="2632" y="4815"/>
                  <a:pt x="3121" y="4815"/>
                </a:cubicBezTo>
                <a:cubicBezTo>
                  <a:pt x="4293" y="4815"/>
                  <a:pt x="5057" y="5473"/>
                  <a:pt x="5057" y="6500"/>
                </a:cubicBezTo>
                <a:cubicBezTo>
                  <a:pt x="5057" y="7354"/>
                  <a:pt x="4350" y="8261"/>
                  <a:pt x="3241" y="8521"/>
                </a:cubicBezTo>
                <a:cubicBezTo>
                  <a:pt x="1718" y="8904"/>
                  <a:pt x="511" y="9466"/>
                  <a:pt x="637" y="10682"/>
                </a:cubicBezTo>
                <a:cubicBezTo>
                  <a:pt x="1333" y="10034"/>
                  <a:pt x="2236" y="10358"/>
                  <a:pt x="2236" y="11244"/>
                </a:cubicBezTo>
                <a:cubicBezTo>
                  <a:pt x="2236" y="11574"/>
                  <a:pt x="2236" y="11346"/>
                  <a:pt x="2236" y="12232"/>
                </a:cubicBezTo>
                <a:cubicBezTo>
                  <a:pt x="2236" y="13496"/>
                  <a:pt x="3424" y="13668"/>
                  <a:pt x="3424" y="13668"/>
                </a:cubicBezTo>
                <a:cubicBezTo>
                  <a:pt x="3292" y="13668"/>
                  <a:pt x="3211" y="13668"/>
                  <a:pt x="3200" y="13668"/>
                </a:cubicBezTo>
                <a:cubicBezTo>
                  <a:pt x="2844" y="13668"/>
                  <a:pt x="2557" y="13940"/>
                  <a:pt x="2557" y="14275"/>
                </a:cubicBezTo>
                <a:cubicBezTo>
                  <a:pt x="2557" y="14609"/>
                  <a:pt x="2844" y="14879"/>
                  <a:pt x="3200" y="14879"/>
                </a:cubicBezTo>
                <a:cubicBezTo>
                  <a:pt x="3206" y="14879"/>
                  <a:pt x="3218" y="14879"/>
                  <a:pt x="3241" y="14879"/>
                </a:cubicBezTo>
                <a:lnTo>
                  <a:pt x="3241" y="21600"/>
                </a:lnTo>
                <a:cubicBezTo>
                  <a:pt x="4781" y="21600"/>
                  <a:pt x="16969" y="21600"/>
                  <a:pt x="18353" y="21600"/>
                </a:cubicBezTo>
                <a:lnTo>
                  <a:pt x="18353" y="14874"/>
                </a:lnTo>
                <a:cubicBezTo>
                  <a:pt x="18376" y="14874"/>
                  <a:pt x="18387" y="14874"/>
                  <a:pt x="18393" y="14874"/>
                </a:cubicBezTo>
                <a:cubicBezTo>
                  <a:pt x="18749" y="14874"/>
                  <a:pt x="19038" y="14604"/>
                  <a:pt x="19038" y="14269"/>
                </a:cubicBezTo>
                <a:cubicBezTo>
                  <a:pt x="19038" y="13934"/>
                  <a:pt x="18749" y="13663"/>
                  <a:pt x="18393" y="13663"/>
                </a:cubicBezTo>
                <a:cubicBezTo>
                  <a:pt x="18381" y="13663"/>
                  <a:pt x="18301" y="13663"/>
                  <a:pt x="18168" y="13663"/>
                </a:cubicBezTo>
                <a:cubicBezTo>
                  <a:pt x="18168" y="13663"/>
                  <a:pt x="19359" y="13496"/>
                  <a:pt x="19359" y="12227"/>
                </a:cubicBezTo>
                <a:cubicBezTo>
                  <a:pt x="19359" y="11346"/>
                  <a:pt x="19359" y="11567"/>
                  <a:pt x="19359" y="11237"/>
                </a:cubicBezTo>
                <a:cubicBezTo>
                  <a:pt x="19359" y="10357"/>
                  <a:pt x="20260" y="10028"/>
                  <a:pt x="20955" y="10677"/>
                </a:cubicBezTo>
                <a:cubicBezTo>
                  <a:pt x="21088" y="9461"/>
                  <a:pt x="19882" y="8904"/>
                  <a:pt x="18359" y="8521"/>
                </a:cubicBezTo>
                <a:cubicBezTo>
                  <a:pt x="17250" y="8261"/>
                  <a:pt x="16543" y="7354"/>
                  <a:pt x="16543" y="6500"/>
                </a:cubicBezTo>
                <a:cubicBezTo>
                  <a:pt x="16543" y="5479"/>
                  <a:pt x="17301" y="4815"/>
                  <a:pt x="18479" y="4815"/>
                </a:cubicBezTo>
                <a:cubicBezTo>
                  <a:pt x="18968" y="4815"/>
                  <a:pt x="19347" y="4938"/>
                  <a:pt x="19600" y="5186"/>
                </a:cubicBezTo>
                <a:cubicBezTo>
                  <a:pt x="19916" y="5494"/>
                  <a:pt x="19921" y="5884"/>
                  <a:pt x="19921" y="5933"/>
                </a:cubicBezTo>
                <a:cubicBezTo>
                  <a:pt x="19921" y="6311"/>
                  <a:pt x="19749" y="6543"/>
                  <a:pt x="19600" y="6667"/>
                </a:cubicBezTo>
                <a:cubicBezTo>
                  <a:pt x="19416" y="6824"/>
                  <a:pt x="19169" y="6915"/>
                  <a:pt x="18905" y="6915"/>
                </a:cubicBezTo>
                <a:cubicBezTo>
                  <a:pt x="18411" y="6915"/>
                  <a:pt x="17910" y="6597"/>
                  <a:pt x="17910" y="5992"/>
                </a:cubicBezTo>
                <a:lnTo>
                  <a:pt x="18330" y="5992"/>
                </a:lnTo>
                <a:cubicBezTo>
                  <a:pt x="18330" y="6359"/>
                  <a:pt x="18617" y="6527"/>
                  <a:pt x="18905" y="6527"/>
                </a:cubicBezTo>
                <a:cubicBezTo>
                  <a:pt x="19066" y="6527"/>
                  <a:pt x="19209" y="6479"/>
                  <a:pt x="19318" y="6387"/>
                </a:cubicBezTo>
                <a:cubicBezTo>
                  <a:pt x="19438" y="6284"/>
                  <a:pt x="19503" y="6126"/>
                  <a:pt x="19503" y="5943"/>
                </a:cubicBezTo>
                <a:lnTo>
                  <a:pt x="19503" y="5938"/>
                </a:lnTo>
                <a:cubicBezTo>
                  <a:pt x="19503" y="5938"/>
                  <a:pt x="19508" y="5679"/>
                  <a:pt x="19302" y="5473"/>
                </a:cubicBezTo>
                <a:cubicBezTo>
                  <a:pt x="19129" y="5306"/>
                  <a:pt x="18853" y="5220"/>
                  <a:pt x="18479" y="5220"/>
                </a:cubicBezTo>
                <a:cubicBezTo>
                  <a:pt x="17531" y="5220"/>
                  <a:pt x="16962" y="5700"/>
                  <a:pt x="16962" y="6510"/>
                </a:cubicBezTo>
                <a:cubicBezTo>
                  <a:pt x="16962" y="7223"/>
                  <a:pt x="17676" y="8207"/>
                  <a:pt x="19009" y="8207"/>
                </a:cubicBezTo>
                <a:cubicBezTo>
                  <a:pt x="20692" y="8207"/>
                  <a:pt x="21600" y="6976"/>
                  <a:pt x="21600" y="5820"/>
                </a:cubicBezTo>
                <a:cubicBezTo>
                  <a:pt x="21600" y="4312"/>
                  <a:pt x="20502" y="3236"/>
                  <a:pt x="18905" y="3128"/>
                </a:cubicBezTo>
                <a:cubicBezTo>
                  <a:pt x="19870" y="2961"/>
                  <a:pt x="20605" y="2167"/>
                  <a:pt x="20605" y="1211"/>
                </a:cubicBezTo>
                <a:cubicBezTo>
                  <a:pt x="20732" y="1211"/>
                  <a:pt x="20806" y="1211"/>
                  <a:pt x="20812" y="1211"/>
                </a:cubicBezTo>
                <a:cubicBezTo>
                  <a:pt x="21168" y="1211"/>
                  <a:pt x="21456" y="941"/>
                  <a:pt x="21456" y="606"/>
                </a:cubicBezTo>
                <a:cubicBezTo>
                  <a:pt x="21456" y="271"/>
                  <a:pt x="21168" y="0"/>
                  <a:pt x="20812" y="0"/>
                </a:cubicBezTo>
                <a:cubicBezTo>
                  <a:pt x="16600" y="0"/>
                  <a:pt x="5102" y="0"/>
                  <a:pt x="787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22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43714" y="13131800"/>
            <a:ext cx="296572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3" name="Picture 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8F664F6-BBC6-2F43-8FDD-D26F9089B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4697" y="8972077"/>
            <a:ext cx="3034890" cy="349012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uiExpand="1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last updated 2018, needs some updating…"/>
          <p:cNvSpPr txBox="1">
            <a:spLocks noGrp="1"/>
          </p:cNvSpPr>
          <p:nvPr>
            <p:ph type="body" sz="half" idx="1"/>
          </p:nvPr>
        </p:nvSpPr>
        <p:spPr>
          <a:xfrm>
            <a:off x="18145711" y="3664868"/>
            <a:ext cx="10616691" cy="6956177"/>
          </a:xfrm>
          <a:prstGeom prst="rect">
            <a:avLst/>
          </a:prstGeom>
        </p:spPr>
        <p:txBody>
          <a:bodyPr spcCol="1212360"/>
          <a:lstStyle/>
          <a:p>
            <a:r>
              <a:rPr dirty="0"/>
              <a:t>last updated 2018, needs some updating </a:t>
            </a:r>
          </a:p>
          <a:p>
            <a:r>
              <a:rPr dirty="0"/>
              <a:t>credit to Amelia McNamara</a:t>
            </a:r>
            <a:endParaRPr lang="en-GB" dirty="0"/>
          </a:p>
          <a:p>
            <a:r>
              <a:rPr lang="en-GB" dirty="0">
                <a:hlinkClick r:id="rId2"/>
              </a:rPr>
              <a:t>Full cheat sheet here</a:t>
            </a:r>
            <a:endParaRPr dirty="0"/>
          </a:p>
        </p:txBody>
      </p:sp>
      <p:pic>
        <p:nvPicPr>
          <p:cNvPr id="229" name="Screenshot 2021-02-06 at 23.16.56.png" descr="Screenshot 2021-02-06 at 23.16.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65" y="-1"/>
            <a:ext cx="17695772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Live demonstration"/>
          <p:cNvSpPr txBox="1">
            <a:spLocks noGrp="1"/>
          </p:cNvSpPr>
          <p:nvPr>
            <p:ph type="body" sz="quarter" idx="1"/>
          </p:nvPr>
        </p:nvSpPr>
        <p:spPr>
          <a:xfrm>
            <a:off x="9030798" y="3690698"/>
            <a:ext cx="11976956" cy="262890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Bar chart demonstration in R using heath care data</a:t>
            </a:r>
            <a:endParaRPr dirty="0"/>
          </a:p>
        </p:txBody>
      </p:sp>
      <p:sp>
        <p:nvSpPr>
          <p:cNvPr id="207" name="Telescope"/>
          <p:cNvSpPr/>
          <p:nvPr/>
        </p:nvSpPr>
        <p:spPr>
          <a:xfrm>
            <a:off x="4221327" y="6734392"/>
            <a:ext cx="4157543" cy="4970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26" y="0"/>
                </a:moveTo>
                <a:lnTo>
                  <a:pt x="16276" y="1451"/>
                </a:lnTo>
                <a:lnTo>
                  <a:pt x="18550" y="4798"/>
                </a:lnTo>
                <a:lnTo>
                  <a:pt x="21600" y="3348"/>
                </a:lnTo>
                <a:lnTo>
                  <a:pt x="19326" y="0"/>
                </a:lnTo>
                <a:close/>
                <a:moveTo>
                  <a:pt x="15925" y="2086"/>
                </a:moveTo>
                <a:lnTo>
                  <a:pt x="2336" y="8535"/>
                </a:lnTo>
                <a:lnTo>
                  <a:pt x="2887" y="9345"/>
                </a:lnTo>
                <a:lnTo>
                  <a:pt x="1596" y="9345"/>
                </a:lnTo>
                <a:lnTo>
                  <a:pt x="1001" y="8453"/>
                </a:lnTo>
                <a:lnTo>
                  <a:pt x="0" y="8929"/>
                </a:lnTo>
                <a:lnTo>
                  <a:pt x="978" y="10383"/>
                </a:lnTo>
                <a:lnTo>
                  <a:pt x="3593" y="10383"/>
                </a:lnTo>
                <a:lnTo>
                  <a:pt x="4111" y="11144"/>
                </a:lnTo>
                <a:lnTo>
                  <a:pt x="9812" y="8436"/>
                </a:lnTo>
                <a:lnTo>
                  <a:pt x="9812" y="10059"/>
                </a:lnTo>
                <a:lnTo>
                  <a:pt x="13335" y="10059"/>
                </a:lnTo>
                <a:lnTo>
                  <a:pt x="13335" y="6762"/>
                </a:lnTo>
                <a:lnTo>
                  <a:pt x="17700" y="4696"/>
                </a:lnTo>
                <a:lnTo>
                  <a:pt x="15925" y="2086"/>
                </a:lnTo>
                <a:close/>
                <a:moveTo>
                  <a:pt x="7753" y="10636"/>
                </a:moveTo>
                <a:lnTo>
                  <a:pt x="7753" y="11932"/>
                </a:lnTo>
                <a:lnTo>
                  <a:pt x="8695" y="11932"/>
                </a:lnTo>
                <a:lnTo>
                  <a:pt x="3938" y="21600"/>
                </a:lnTo>
                <a:lnTo>
                  <a:pt x="4852" y="21600"/>
                </a:lnTo>
                <a:lnTo>
                  <a:pt x="10589" y="11932"/>
                </a:lnTo>
                <a:lnTo>
                  <a:pt x="10591" y="11932"/>
                </a:lnTo>
                <a:lnTo>
                  <a:pt x="10997" y="21600"/>
                </a:lnTo>
                <a:lnTo>
                  <a:pt x="11911" y="21600"/>
                </a:lnTo>
                <a:lnTo>
                  <a:pt x="12483" y="11983"/>
                </a:lnTo>
                <a:lnTo>
                  <a:pt x="18189" y="21600"/>
                </a:lnTo>
                <a:lnTo>
                  <a:pt x="19105" y="21600"/>
                </a:lnTo>
                <a:lnTo>
                  <a:pt x="14348" y="11932"/>
                </a:lnTo>
                <a:lnTo>
                  <a:pt x="15183" y="11932"/>
                </a:lnTo>
                <a:lnTo>
                  <a:pt x="15183" y="10636"/>
                </a:lnTo>
                <a:lnTo>
                  <a:pt x="7753" y="1063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solidFill>
                  <a:srgbClr val="FFFFFF"/>
                </a:solidFill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Add comments to your code if using script…"/>
          <p:cNvSpPr txBox="1">
            <a:spLocks noGrp="1"/>
          </p:cNvSpPr>
          <p:nvPr>
            <p:ph type="body" idx="1"/>
          </p:nvPr>
        </p:nvSpPr>
        <p:spPr>
          <a:xfrm>
            <a:off x="1478068" y="3296982"/>
            <a:ext cx="21743836" cy="7733383"/>
          </a:xfrm>
          <a:prstGeom prst="rect">
            <a:avLst/>
          </a:prstGeom>
        </p:spPr>
        <p:txBody>
          <a:bodyPr spcCol="2409629">
            <a:noAutofit/>
          </a:bodyPr>
          <a:lstStyle/>
          <a:p>
            <a:pPr marL="342264" indent="-342264" defTabSz="1877520">
              <a:spcBef>
                <a:spcPts val="3200"/>
              </a:spcBef>
              <a:defRPr sz="308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sz="3200" dirty="0"/>
              <a:t>Add comments to your code if using script </a:t>
            </a:r>
          </a:p>
          <a:p>
            <a:pPr marL="684529" lvl="1" indent="-342264" defTabSz="1877520">
              <a:spcBef>
                <a:spcPts val="3200"/>
              </a:spcBef>
              <a:defRPr sz="3080"/>
            </a:pPr>
            <a:r>
              <a:rPr sz="3200" dirty="0"/>
              <a:t>Use a </a:t>
            </a:r>
            <a:r>
              <a:rPr sz="3200" dirty="0">
                <a:latin typeface="Andale Mono"/>
                <a:ea typeface="Andale Mono"/>
                <a:cs typeface="Andale Mono"/>
                <a:sym typeface="Andale Mono"/>
              </a:rPr>
              <a:t>#</a:t>
            </a:r>
            <a:r>
              <a:rPr sz="3200" dirty="0"/>
              <a:t> at the beginning of the line or at the end of the line </a:t>
            </a:r>
          </a:p>
          <a:p>
            <a:pPr marL="114085" indent="-114085" defTabSz="352043">
              <a:lnSpc>
                <a:spcPct val="100000"/>
              </a:lnSpc>
              <a:spcBef>
                <a:spcPts val="900"/>
              </a:spcBef>
              <a:defRPr sz="1026">
                <a:latin typeface="Times Roman"/>
                <a:ea typeface="Times Roman"/>
                <a:cs typeface="Times Roman"/>
                <a:sym typeface="Times Roman"/>
              </a:defRPr>
            </a:pPr>
            <a:endParaRPr sz="3200" dirty="0"/>
          </a:p>
          <a:p>
            <a:pPr marL="342264" indent="-342264" defTabSz="1877520">
              <a:spcBef>
                <a:spcPts val="3200"/>
              </a:spcBef>
              <a:defRPr sz="308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sz="3200" dirty="0"/>
              <a:t>You can also add sections to your script code </a:t>
            </a:r>
          </a:p>
          <a:p>
            <a:pPr marL="684529" lvl="1" indent="-342264" defTabSz="1877520">
              <a:spcBef>
                <a:spcPts val="3200"/>
              </a:spcBef>
              <a:defRPr sz="3080"/>
            </a:pPr>
            <a:r>
              <a:rPr sz="3200" dirty="0"/>
              <a:t>At the end of a section add 4 dashes - or 4 hashes </a:t>
            </a:r>
            <a:r>
              <a:rPr sz="3200" dirty="0">
                <a:latin typeface="Andale Mono"/>
                <a:ea typeface="Andale Mono"/>
                <a:cs typeface="Andale Mono"/>
                <a:sym typeface="Andale Mono"/>
              </a:rPr>
              <a:t>#</a:t>
            </a:r>
          </a:p>
          <a:p>
            <a:pPr marL="342264" indent="-342264" defTabSz="1877520">
              <a:spcBef>
                <a:spcPts val="3200"/>
              </a:spcBef>
              <a:defRPr sz="308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sz="3200" dirty="0"/>
              <a:t>Avoid dots and spaces in variable names </a:t>
            </a:r>
          </a:p>
          <a:p>
            <a:pPr marL="684529" lvl="1" indent="-342264" defTabSz="1877520">
              <a:spcBef>
                <a:spcPts val="3200"/>
              </a:spcBef>
              <a:defRPr sz="3080"/>
            </a:pPr>
            <a:r>
              <a:rPr sz="3200" dirty="0"/>
              <a:t>instead used capital letters or underscore</a:t>
            </a:r>
          </a:p>
          <a:p>
            <a:pPr marL="342264" indent="-342264" defTabSz="1877520">
              <a:spcBef>
                <a:spcPts val="3200"/>
              </a:spcBef>
              <a:defRPr sz="308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sz="3200" dirty="0"/>
              <a:t>Check </a:t>
            </a:r>
            <a:r>
              <a:rPr sz="3200" dirty="0" err="1"/>
              <a:t>Cheatsheets</a:t>
            </a:r>
            <a:r>
              <a:rPr sz="3200" dirty="0"/>
              <a:t>, especially when using a new package </a:t>
            </a:r>
          </a:p>
          <a:p>
            <a:pPr marL="684529" lvl="1" indent="-342264" defTabSz="1877520">
              <a:spcBef>
                <a:spcPts val="3200"/>
              </a:spcBef>
              <a:defRPr sz="3080"/>
            </a:pPr>
            <a:r>
              <a:rPr sz="3200" dirty="0"/>
              <a:t>Top menu </a:t>
            </a:r>
            <a:r>
              <a:rPr sz="3200" i="1" dirty="0">
                <a:latin typeface="Proxima Nova"/>
                <a:ea typeface="Proxima Nova"/>
                <a:cs typeface="Proxima Nova"/>
                <a:sym typeface="Proxima Nova"/>
              </a:rPr>
              <a:t>Help &gt; </a:t>
            </a:r>
            <a:r>
              <a:rPr sz="3200" i="1" dirty="0" err="1">
                <a:latin typeface="Proxima Nova"/>
                <a:ea typeface="Proxima Nova"/>
                <a:cs typeface="Proxima Nova"/>
                <a:sym typeface="Proxima Nova"/>
              </a:rPr>
              <a:t>Cheatsheets</a:t>
            </a:r>
            <a:r>
              <a:rPr sz="3200" i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sz="3200" dirty="0"/>
              <a:t>or </a:t>
            </a:r>
            <a:r>
              <a:rPr sz="3200" u="sng" dirty="0">
                <a:hlinkClick r:id="rId2"/>
              </a:rPr>
              <a:t>https://rstudio.com/resources/cheatsheets/</a:t>
            </a:r>
          </a:p>
          <a:p>
            <a:pPr marL="342264" indent="-342264" defTabSz="1877520">
              <a:spcBef>
                <a:spcPts val="3200"/>
              </a:spcBef>
              <a:defRPr sz="308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sz="3200" dirty="0"/>
              <a:t>If you are unsure of what something does, type into the console a question mark followed by the function or package </a:t>
            </a:r>
          </a:p>
          <a:p>
            <a:pPr marL="684529" lvl="1" indent="-342264" defTabSz="1877520">
              <a:spcBef>
                <a:spcPts val="3200"/>
              </a:spcBef>
              <a:defRPr sz="3080"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sz="3200" dirty="0"/>
              <a:t>&gt;?function </a:t>
            </a:r>
          </a:p>
          <a:p>
            <a:pPr marL="684529" lvl="1" indent="-342264" defTabSz="1877520">
              <a:spcBef>
                <a:spcPts val="3200"/>
              </a:spcBef>
              <a:defRPr sz="3080"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sz="3200" dirty="0"/>
              <a:t>f</a:t>
            </a:r>
            <a:r>
              <a:rPr sz="3200" dirty="0">
                <a:latin typeface="Proxima Nova"/>
                <a:ea typeface="Proxima Nova"/>
                <a:cs typeface="Proxima Nova"/>
                <a:sym typeface="Proxima Nova"/>
              </a:rPr>
              <a:t>or common functions, check the </a:t>
            </a:r>
            <a:r>
              <a:rPr sz="3200" dirty="0">
                <a:hlinkClick r:id="rId3"/>
              </a:rPr>
              <a:t>introverse package</a:t>
            </a:r>
            <a:r>
              <a:rPr sz="3200" dirty="0">
                <a:hlinkClick r:id="rId4"/>
              </a:rPr>
              <a:t> </a:t>
            </a:r>
            <a:r>
              <a:rPr sz="3200" dirty="0">
                <a:latin typeface="Proxima Nova"/>
                <a:ea typeface="Proxima Nova"/>
                <a:cs typeface="Proxima Nova"/>
                <a:sym typeface="Proxima Nova"/>
              </a:rPr>
              <a:t>documentation</a:t>
            </a:r>
          </a:p>
          <a:p>
            <a:pPr marL="342264" indent="-342264" defTabSz="1877520">
              <a:spcBef>
                <a:spcPts val="3200"/>
              </a:spcBef>
              <a:defRPr sz="308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lang="en-GB" sz="3200" dirty="0"/>
              <a:t>General introduction to R as a programming language: </a:t>
            </a:r>
            <a:r>
              <a:rPr lang="en-GB" sz="3200" dirty="0">
                <a:hlinkClick r:id="rId5"/>
              </a:rPr>
              <a:t>A Succinct Intro to R </a:t>
            </a:r>
            <a:endParaRPr lang="en-GB" sz="3200" dirty="0"/>
          </a:p>
          <a:p>
            <a:pPr marL="342264" indent="-342264" defTabSz="1877520">
              <a:spcBef>
                <a:spcPts val="3200"/>
              </a:spcBef>
              <a:defRPr sz="308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sz="3200" dirty="0"/>
              <a:t>Always load packages at the start of a script </a:t>
            </a:r>
          </a:p>
          <a:p>
            <a:pPr marL="342264" indent="-342264" defTabSz="1877520">
              <a:spcBef>
                <a:spcPts val="3200"/>
              </a:spcBef>
              <a:defRPr sz="308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sz="3200" dirty="0"/>
              <a:t>Make sure everything is spelled correctly! and capitalization is consistent when loading in data</a:t>
            </a:r>
          </a:p>
          <a:p>
            <a:pPr marL="342264" indent="-342264" defTabSz="1877520">
              <a:spcBef>
                <a:spcPts val="3200"/>
              </a:spcBef>
              <a:defRPr sz="308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sz="3200" dirty="0"/>
              <a:t>Practice makes perfect. Build familiarity with the system and don’t be afraid to make mistakes </a:t>
            </a:r>
          </a:p>
          <a:p>
            <a:pPr marL="342264" indent="-342264" defTabSz="1877520">
              <a:spcBef>
                <a:spcPts val="3200"/>
              </a:spcBef>
              <a:defRPr sz="3080" b="1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sz="3200" dirty="0"/>
              <a:t>When in doubt, Google it!! </a:t>
            </a:r>
          </a:p>
        </p:txBody>
      </p:sp>
      <p:sp>
        <p:nvSpPr>
          <p:cNvPr id="232" name="Tips to start out with R"/>
          <p:cNvSpPr txBox="1">
            <a:spLocks noGrp="1"/>
          </p:cNvSpPr>
          <p:nvPr>
            <p:ph type="title" idx="4294967295"/>
          </p:nvPr>
        </p:nvSpPr>
        <p:spPr>
          <a:xfrm>
            <a:off x="2215386" y="1024140"/>
            <a:ext cx="20269201" cy="2272842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8200"/>
            </a:lvl1pPr>
          </a:lstStyle>
          <a:p>
            <a:r>
              <a:rPr dirty="0"/>
              <a:t>Tips to start out with R</a:t>
            </a:r>
          </a:p>
        </p:txBody>
      </p:sp>
      <p:sp>
        <p:nvSpPr>
          <p:cNvPr id="23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46711" y="13131800"/>
            <a:ext cx="303277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Have you looked for R help online? If so, was it effective? What did you type i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defRPr sz="9720"/>
            </a:lvl1pPr>
          </a:lstStyle>
          <a:p>
            <a:r>
              <a:rPr dirty="0"/>
              <a:t>Have you looked for R help online? </a:t>
            </a:r>
            <a:br>
              <a:rPr lang="en-GB" dirty="0"/>
            </a:br>
            <a:r>
              <a:rPr dirty="0"/>
              <a:t>If so, was it effective? </a:t>
            </a:r>
            <a:br>
              <a:rPr lang="en-GB" dirty="0"/>
            </a:br>
            <a:r>
              <a:rPr dirty="0"/>
              <a:t>What did you type in?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when in doubt, copy and paste an error into google…"/>
          <p:cNvSpPr txBox="1">
            <a:spLocks noGrp="1"/>
          </p:cNvSpPr>
          <p:nvPr>
            <p:ph type="body" sz="half" idx="1"/>
          </p:nvPr>
        </p:nvSpPr>
        <p:spPr>
          <a:xfrm>
            <a:off x="12868647" y="2327904"/>
            <a:ext cx="10286321" cy="94118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600">
              <a:buSzPct val="100000"/>
              <a:buChar char="•"/>
              <a:defRPr b="0"/>
            </a:pPr>
            <a:r>
              <a:rPr dirty="0"/>
              <a:t>when in doubt, copy and paste an error into google </a:t>
            </a:r>
          </a:p>
          <a:p>
            <a:pPr marL="228600" indent="-228600">
              <a:buSzPct val="100000"/>
              <a:buChar char="•"/>
              <a:defRPr b="0"/>
            </a:pPr>
            <a:r>
              <a:rPr dirty="0"/>
              <a:t>include the package name or “in R” in your search </a:t>
            </a:r>
          </a:p>
          <a:p>
            <a:pPr marL="228600" indent="-228600">
              <a:buSzPct val="100000"/>
              <a:buChar char="•"/>
              <a:defRPr b="0"/>
            </a:pPr>
            <a:r>
              <a:rPr dirty="0"/>
              <a:t>built-in R help function &gt;</a:t>
            </a:r>
            <a:r>
              <a:rPr dirty="0">
                <a:latin typeface="Andale Mono"/>
                <a:ea typeface="Andale Mono"/>
                <a:cs typeface="Andale Mono"/>
                <a:sym typeface="Andale Mono"/>
              </a:rPr>
              <a:t>?function</a:t>
            </a:r>
          </a:p>
          <a:p>
            <a:pPr marL="228600" indent="-228600">
              <a:buSzPct val="100000"/>
              <a:buChar char="•"/>
              <a:defRPr b="0"/>
            </a:pPr>
            <a:r>
              <a:rPr dirty="0" err="1">
                <a:hlinkClick r:id="rId2"/>
              </a:rPr>
              <a:t>StackOverflow</a:t>
            </a:r>
            <a:r>
              <a:rPr dirty="0">
                <a:hlinkClick r:id="rId2"/>
              </a:rPr>
              <a:t> </a:t>
            </a:r>
            <a:endParaRPr dirty="0"/>
          </a:p>
          <a:p>
            <a:pPr marL="228600" indent="-228600">
              <a:buSzPct val="100000"/>
              <a:buChar char="•"/>
              <a:defRPr b="0"/>
            </a:pPr>
            <a:r>
              <a:rPr dirty="0">
                <a:hlinkClick r:id="rId3"/>
              </a:rPr>
              <a:t>RStudio Community </a:t>
            </a:r>
            <a:endParaRPr dirty="0"/>
          </a:p>
          <a:p>
            <a:pPr marL="228600" indent="-228600">
              <a:buSzPct val="100000"/>
              <a:buChar char="•"/>
              <a:defRPr b="0"/>
            </a:pPr>
            <a:r>
              <a:rPr lang="en-GB" dirty="0"/>
              <a:t>Be willing and ready to adapt code to your context </a:t>
            </a:r>
          </a:p>
          <a:p>
            <a:pPr marL="228600" indent="-228600">
              <a:buSzPct val="100000"/>
              <a:buChar char="•"/>
              <a:defRPr b="0"/>
            </a:pPr>
            <a:r>
              <a:rPr dirty="0"/>
              <a:t>Holly has a lovely document with more details</a:t>
            </a:r>
          </a:p>
        </p:txBody>
      </p:sp>
      <p:sp>
        <p:nvSpPr>
          <p:cNvPr id="238" name="How to effectively search for help online:"/>
          <p:cNvSpPr txBox="1">
            <a:spLocks noGrp="1"/>
          </p:cNvSpPr>
          <p:nvPr>
            <p:ph type="title"/>
          </p:nvPr>
        </p:nvSpPr>
        <p:spPr>
          <a:xfrm>
            <a:off x="1685552" y="5493892"/>
            <a:ext cx="9829801" cy="3120460"/>
          </a:xfrm>
          <a:prstGeom prst="rect">
            <a:avLst/>
          </a:prstGeom>
        </p:spPr>
        <p:txBody>
          <a:bodyPr/>
          <a:lstStyle>
            <a:lvl1pPr defTabSz="775969">
              <a:defRPr sz="7708"/>
            </a:lvl1pPr>
          </a:lstStyle>
          <a:p>
            <a:r>
              <a:rPr dirty="0"/>
              <a:t>How to effectively search for help online: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Questions?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413955">
              <a:defRPr sz="24750" spc="-494"/>
            </a:lvl1pPr>
          </a:lstStyle>
          <a:p>
            <a:r>
              <a:t>Questions?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40361" y="13131800"/>
            <a:ext cx="303277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ABF864F-B21D-EC40-A1C2-F6AC9FDCD5B1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 r="1174"/>
          <a:stretch>
            <a:fillRect/>
          </a:stretch>
        </p:blipFill>
        <p:spPr>
          <a:xfrm>
            <a:off x="0" y="0"/>
            <a:ext cx="24384000" cy="13716000"/>
          </a:xfrm>
        </p:spPr>
      </p:pic>
    </p:spTree>
    <p:extLst>
      <p:ext uri="{BB962C8B-B14F-4D97-AF65-F5344CB8AC3E}">
        <p14:creationId xmlns:p14="http://schemas.microsoft.com/office/powerpoint/2010/main" val="122885211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D3127-9BB5-6F48-AC3A-B6E735F9A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helpful definitions…</a:t>
            </a:r>
          </a:p>
        </p:txBody>
      </p:sp>
    </p:spTree>
    <p:extLst>
      <p:ext uri="{BB962C8B-B14F-4D97-AF65-F5344CB8AC3E}">
        <p14:creationId xmlns:p14="http://schemas.microsoft.com/office/powerpoint/2010/main" val="72279131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Working Direc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Working Directory </a:t>
            </a:r>
          </a:p>
        </p:txBody>
      </p:sp>
      <p:sp>
        <p:nvSpPr>
          <p:cNvPr id="21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5965" y="13131800"/>
            <a:ext cx="252070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12" name="After installing R &amp; RStudio, you need to set the working directory…"/>
          <p:cNvSpPr txBox="1">
            <a:spLocks noGrp="1"/>
          </p:cNvSpPr>
          <p:nvPr>
            <p:ph type="body" idx="4294967295"/>
          </p:nvPr>
        </p:nvSpPr>
        <p:spPr>
          <a:xfrm>
            <a:off x="2057400" y="3720089"/>
            <a:ext cx="20269200" cy="8725691"/>
          </a:xfrm>
          <a:prstGeom prst="rect">
            <a:avLst/>
          </a:prstGeom>
        </p:spPr>
        <p:txBody>
          <a:bodyPr anchor="t"/>
          <a:lstStyle/>
          <a:p>
            <a:pPr marL="431165" indent="-431165" algn="l" defTabSz="2365188">
              <a:lnSpc>
                <a:spcPct val="80000"/>
              </a:lnSpc>
              <a:spcBef>
                <a:spcPts val="4000"/>
              </a:spcBef>
              <a:buSzPct val="100000"/>
              <a:buChar char="•"/>
              <a:defRPr sz="3880" b="0">
                <a:latin typeface="Proxima Nova Medium"/>
                <a:ea typeface="Proxima Nova Medium"/>
                <a:cs typeface="Proxima Nova Medium"/>
                <a:sym typeface="Proxima Nova Medium"/>
              </a:defRPr>
            </a:pPr>
            <a:r>
              <a:t>After installing R &amp; RStudio, you need to set the working directory</a:t>
            </a:r>
          </a:p>
          <a:p>
            <a:pPr marL="862330" lvl="1" indent="-431165" algn="l" defTabSz="2365188">
              <a:lnSpc>
                <a:spcPct val="80000"/>
              </a:lnSpc>
              <a:spcBef>
                <a:spcPts val="4000"/>
              </a:spcBef>
              <a:buSzPct val="100000"/>
              <a:buChar char="•"/>
              <a:defRPr sz="3880" b="0">
                <a:latin typeface="Proxima Nova Medium"/>
                <a:ea typeface="Proxima Nova Medium"/>
                <a:cs typeface="Proxima Nova Medium"/>
                <a:sym typeface="Proxima Nova Medium"/>
              </a:defRPr>
            </a:pPr>
            <a:r>
              <a:t>This is the location on your computer where any data files to imported can be found, and where any R scripts (the files that save your code) will be saved</a:t>
            </a:r>
          </a:p>
          <a:p>
            <a:pPr marL="431165" indent="-431165" algn="l" defTabSz="2365188">
              <a:lnSpc>
                <a:spcPct val="80000"/>
              </a:lnSpc>
              <a:spcBef>
                <a:spcPts val="4000"/>
              </a:spcBef>
              <a:buSzPct val="100000"/>
              <a:buChar char="•"/>
              <a:defRPr sz="3880" b="0">
                <a:latin typeface="Proxima Nova Medium"/>
                <a:ea typeface="Proxima Nova Medium"/>
                <a:cs typeface="Proxima Nova Medium"/>
                <a:sym typeface="Proxima Nova Medium"/>
              </a:defRPr>
            </a:pPr>
            <a:r>
              <a:t>In R studio, you can set the working directory with the menus (</a:t>
            </a:r>
            <a:r>
              <a:rPr i="1">
                <a:latin typeface="Proxima Nova"/>
                <a:ea typeface="Proxima Nova"/>
                <a:cs typeface="Proxima Nova"/>
                <a:sym typeface="Proxima Nova"/>
              </a:rPr>
              <a:t>Session &gt;&gt; Set Working Directory &gt;&gt; Choose Directory</a:t>
            </a:r>
            <a:r>
              <a:t>) or with a line of code that gives the path of the folder on your computer:</a:t>
            </a:r>
          </a:p>
          <a:p>
            <a:pPr marL="862330" lvl="1" indent="-431165" algn="l" defTabSz="2365188">
              <a:lnSpc>
                <a:spcPct val="80000"/>
              </a:lnSpc>
              <a:spcBef>
                <a:spcPts val="4000"/>
              </a:spcBef>
              <a:buSzPct val="100000"/>
              <a:buChar char="•"/>
              <a:defRPr sz="3880" b="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&gt;setwd(“Drive:/Folder1/Folder2”) </a:t>
            </a:r>
          </a:p>
          <a:p>
            <a:pPr algn="l" defTabSz="443484">
              <a:lnSpc>
                <a:spcPct val="100000"/>
              </a:lnSpc>
              <a:defRPr sz="1164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431165" indent="-431165" algn="l" defTabSz="2365188">
              <a:lnSpc>
                <a:spcPct val="80000"/>
              </a:lnSpc>
              <a:spcBef>
                <a:spcPts val="4000"/>
              </a:spcBef>
              <a:buSzPct val="100000"/>
              <a:buChar char="•"/>
              <a:defRPr sz="3880" b="0">
                <a:latin typeface="Proxima Nova Medium"/>
                <a:ea typeface="Proxima Nova Medium"/>
                <a:cs typeface="Proxima Nova Medium"/>
                <a:sym typeface="Proxima Nova Medium"/>
              </a:defRPr>
            </a:pPr>
            <a:r>
              <a:t>If you have made a new R Project from an existing Directory as shown in the live demo, working directory will be set this way </a:t>
            </a:r>
          </a:p>
          <a:p>
            <a:pPr marL="431165" indent="-431165" algn="l" defTabSz="2365188">
              <a:lnSpc>
                <a:spcPct val="80000"/>
              </a:lnSpc>
              <a:spcBef>
                <a:spcPts val="4000"/>
              </a:spcBef>
              <a:buSzPct val="100000"/>
              <a:buChar char="•"/>
              <a:defRPr sz="3880" b="0">
                <a:latin typeface="Proxima Nova Medium"/>
                <a:ea typeface="Proxima Nova Medium"/>
                <a:cs typeface="Proxima Nova Medium"/>
                <a:sym typeface="Proxima Nova Medium"/>
              </a:defRPr>
            </a:pPr>
            <a:r>
              <a:t>can always check working directory with the function: </a:t>
            </a:r>
          </a:p>
          <a:p>
            <a:pPr marL="862330" lvl="1" indent="-431165" algn="l" defTabSz="2365188">
              <a:lnSpc>
                <a:spcPct val="80000"/>
              </a:lnSpc>
              <a:spcBef>
                <a:spcPts val="4000"/>
              </a:spcBef>
              <a:buSzPct val="100000"/>
              <a:buChar char="•"/>
              <a:defRPr sz="3880" b="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&gt;getwd() 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Function = how you get stuff done in R (chapters in metaphor)…"/>
          <p:cNvSpPr txBox="1">
            <a:spLocks noGrp="1"/>
          </p:cNvSpPr>
          <p:nvPr>
            <p:ph type="body" sz="half" idx="1"/>
          </p:nvPr>
        </p:nvSpPr>
        <p:spPr>
          <a:xfrm>
            <a:off x="12534341" y="1637451"/>
            <a:ext cx="10727102" cy="1083334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11150" indent="-311150" defTabSz="577850">
              <a:spcBef>
                <a:spcPts val="2200"/>
              </a:spcBef>
              <a:buSzPct val="100000"/>
              <a:buChar char="•"/>
              <a:defRPr sz="2800" spc="-28"/>
            </a:pPr>
            <a:r>
              <a:t>Function =</a:t>
            </a:r>
            <a:r>
              <a:rPr b="0"/>
              <a:t> how you get stuff done in R (chapters in metaphor)  </a:t>
            </a:r>
          </a:p>
          <a:p>
            <a:pPr marL="311150" indent="-311150" defTabSz="577850">
              <a:spcBef>
                <a:spcPts val="2200"/>
              </a:spcBef>
              <a:buSzPct val="100000"/>
              <a:buChar char="•"/>
              <a:defRPr sz="2800" spc="-28"/>
            </a:pPr>
            <a:r>
              <a:t>Argument = </a:t>
            </a:r>
            <a:r>
              <a:rPr b="0"/>
              <a:t>specifications of functions (specific pages in metaphor) </a:t>
            </a:r>
          </a:p>
          <a:p>
            <a:pPr marL="311150" indent="-311150" defTabSz="577850">
              <a:spcBef>
                <a:spcPts val="2200"/>
              </a:spcBef>
              <a:buSzPct val="100000"/>
              <a:buChar char="•"/>
              <a:defRPr sz="2800" spc="-28"/>
            </a:pPr>
            <a:r>
              <a:t>Packages = </a:t>
            </a:r>
            <a:r>
              <a:rPr b="0"/>
              <a:t>are a collection of R functions, complied code and sample data. By default a set of packages are installed during installation. They are stored under a directory called "library" in the R environment (books in metaphor) </a:t>
            </a:r>
          </a:p>
          <a:p>
            <a:pPr marL="311150" indent="-311150" defTabSz="577850">
              <a:spcBef>
                <a:spcPts val="2200"/>
              </a:spcBef>
              <a:buSzPct val="100000"/>
              <a:buChar char="•"/>
              <a:defRPr sz="2800" spc="-28"/>
            </a:pPr>
            <a:r>
              <a:t>Documentation = </a:t>
            </a:r>
            <a:r>
              <a:rPr b="0"/>
              <a:t>the explanations of functions and arguments for different packages written by the authors (glossary in metaphor) </a:t>
            </a:r>
          </a:p>
          <a:p>
            <a:pPr marL="311150" indent="-311150" defTabSz="577850">
              <a:spcBef>
                <a:spcPts val="2200"/>
              </a:spcBef>
              <a:buSzPct val="100000"/>
              <a:buChar char="•"/>
              <a:defRPr sz="2800" spc="-28"/>
            </a:pPr>
            <a:r>
              <a:t>“run” or “running code” = </a:t>
            </a:r>
            <a:r>
              <a:rPr b="0"/>
              <a:t>enter command into the R console to make it happen</a:t>
            </a:r>
          </a:p>
          <a:p>
            <a:pPr marL="311150" indent="-311150" defTabSz="577850">
              <a:spcBef>
                <a:spcPts val="2200"/>
              </a:spcBef>
              <a:buSzPct val="100000"/>
              <a:buChar char="•"/>
              <a:defRPr sz="2800" spc="-28"/>
            </a:pPr>
            <a:r>
              <a:t>Script </a:t>
            </a:r>
            <a:r>
              <a:rPr b="0"/>
              <a:t>= a text file containing (almost) the same commands that you would enter on the command line of R</a:t>
            </a:r>
          </a:p>
          <a:p>
            <a:pPr marL="311150" indent="-311150" defTabSz="577850">
              <a:spcBef>
                <a:spcPts val="2200"/>
              </a:spcBef>
              <a:buSzPct val="100000"/>
              <a:buChar char="•"/>
              <a:defRPr sz="2800" spc="-28"/>
            </a:pPr>
            <a:r>
              <a:t>Data frame</a:t>
            </a:r>
            <a:r>
              <a:rPr b="0"/>
              <a:t> = a </a:t>
            </a:r>
            <a:r>
              <a:rPr b="0" i="1"/>
              <a:t>special type of list</a:t>
            </a:r>
            <a:r>
              <a:rPr b="0"/>
              <a:t> where every element of the list has same length (i.e. data frame is a “rectangular” list); </a:t>
            </a:r>
            <a:r>
              <a:rPr b="0" i="1"/>
              <a:t>de facto</a:t>
            </a:r>
            <a:r>
              <a:rPr b="0"/>
              <a:t> data structure for most tabular data and what we use for statistics.</a:t>
            </a:r>
          </a:p>
          <a:p>
            <a:pPr marL="622300" lvl="1" indent="-311150" defTabSz="577850">
              <a:spcBef>
                <a:spcPts val="2200"/>
              </a:spcBef>
              <a:buSzPct val="100000"/>
              <a:buChar char="•"/>
              <a:defRPr sz="2800" spc="-28"/>
            </a:pPr>
            <a:r>
              <a:t>Tibble</a:t>
            </a:r>
            <a:r>
              <a:rPr b="0"/>
              <a:t> = tidyverse style dataframe </a:t>
            </a:r>
          </a:p>
          <a:p>
            <a:pPr marL="311150" indent="-311150" defTabSz="577850">
              <a:spcBef>
                <a:spcPts val="2200"/>
              </a:spcBef>
              <a:buSzPct val="100000"/>
              <a:buChar char="•"/>
              <a:defRPr sz="2800" spc="-28"/>
            </a:pPr>
            <a:r>
              <a:t>Indexing </a:t>
            </a:r>
            <a:r>
              <a:rPr i="1"/>
              <a:t> </a:t>
            </a:r>
            <a:r>
              <a:rPr b="0"/>
              <a:t>= selecting a subset of the elements in order to use them in further analysis or possibly change them. Style depends on syntax (see slide 13 + cheat sheets)</a:t>
            </a:r>
          </a:p>
        </p:txBody>
      </p:sp>
      <p:sp>
        <p:nvSpPr>
          <p:cNvPr id="204" name="Some vocabul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vocabulary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haracter: &quot;a&quot;, “swc&quot;…"/>
          <p:cNvSpPr txBox="1">
            <a:spLocks noGrp="1"/>
          </p:cNvSpPr>
          <p:nvPr>
            <p:ph type="body" sz="half" idx="1"/>
          </p:nvPr>
        </p:nvSpPr>
        <p:spPr>
          <a:xfrm>
            <a:off x="12920724" y="942108"/>
            <a:ext cx="9738348" cy="1186440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15594" indent="-315594" defTabSz="586104">
              <a:spcBef>
                <a:spcPts val="2200"/>
              </a:spcBef>
              <a:buSzPct val="100000"/>
              <a:buChar char="•"/>
              <a:defRPr sz="2840" spc="-28"/>
            </a:pPr>
            <a:r>
              <a:rPr dirty="0"/>
              <a:t>character</a:t>
            </a:r>
            <a:r>
              <a:rPr b="0" dirty="0"/>
              <a:t>: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"a"</a:t>
            </a:r>
            <a:r>
              <a:rPr b="0" dirty="0"/>
              <a:t>,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“</a:t>
            </a:r>
            <a:r>
              <a:rPr b="0" dirty="0" err="1">
                <a:latin typeface="Courier"/>
                <a:ea typeface="Courier"/>
                <a:cs typeface="Courier"/>
                <a:sym typeface="Courier"/>
              </a:rPr>
              <a:t>swc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"</a:t>
            </a:r>
          </a:p>
          <a:p>
            <a:pPr marL="315594" indent="-315594" defTabSz="586104">
              <a:spcBef>
                <a:spcPts val="2200"/>
              </a:spcBef>
              <a:buSzPct val="100000"/>
              <a:buChar char="•"/>
              <a:defRPr sz="2840" spc="-28"/>
            </a:pPr>
            <a:r>
              <a:rPr dirty="0"/>
              <a:t>numeric</a:t>
            </a:r>
            <a:r>
              <a:rPr b="0" dirty="0"/>
              <a:t>: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2</a:t>
            </a:r>
            <a:r>
              <a:rPr b="0" dirty="0"/>
              <a:t>,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15.5</a:t>
            </a:r>
          </a:p>
          <a:p>
            <a:pPr marL="631189" lvl="1" indent="-315594" defTabSz="586104">
              <a:spcBef>
                <a:spcPts val="2200"/>
              </a:spcBef>
              <a:buSzPct val="100000"/>
              <a:buChar char="•"/>
              <a:defRPr sz="2840" b="0" spc="-28"/>
            </a:pPr>
            <a:r>
              <a:rPr dirty="0"/>
              <a:t>“continuous” variable in other software</a:t>
            </a:r>
          </a:p>
          <a:p>
            <a:pPr marL="631189" lvl="1" indent="-315594" defTabSz="586104">
              <a:spcBef>
                <a:spcPts val="2200"/>
              </a:spcBef>
              <a:buSzPct val="100000"/>
              <a:buChar char="•"/>
              <a:defRPr sz="2840" spc="-28"/>
            </a:pPr>
            <a:r>
              <a:rPr dirty="0"/>
              <a:t>integer</a:t>
            </a:r>
            <a:r>
              <a:rPr i="1" dirty="0"/>
              <a:t> </a:t>
            </a:r>
            <a:r>
              <a:rPr b="0" dirty="0"/>
              <a:t>is similar, use numeric in practice (less limitations)</a:t>
            </a:r>
            <a:endParaRPr lang="en-GB" b="0" dirty="0"/>
          </a:p>
          <a:p>
            <a:pPr marL="631189" lvl="1" indent="-315594" defTabSz="586104">
              <a:spcBef>
                <a:spcPts val="2200"/>
              </a:spcBef>
              <a:buSzPct val="100000"/>
              <a:buChar char="•"/>
              <a:defRPr sz="2840" spc="-28"/>
            </a:pPr>
            <a:r>
              <a:rPr lang="en-GB" dirty="0"/>
              <a:t>double </a:t>
            </a:r>
            <a:r>
              <a:rPr lang="en-GB" b="0" dirty="0"/>
              <a:t>is similar, but is a numeric value with decimal places</a:t>
            </a:r>
            <a:endParaRPr dirty="0"/>
          </a:p>
          <a:p>
            <a:pPr marL="410273" lvl="1" indent="-94678" defTabSz="324611">
              <a:spcBef>
                <a:spcPts val="0"/>
              </a:spcBef>
              <a:buSzPct val="100000"/>
              <a:buChar char="•"/>
              <a:tabLst>
                <a:tab pos="88900" algn="l"/>
                <a:tab pos="317500" algn="l"/>
              </a:tabLst>
              <a:defRPr sz="851" b="0" spc="0">
                <a:latin typeface="Times Roman"/>
                <a:ea typeface="Times Roman"/>
                <a:cs typeface="Times Roman"/>
                <a:sym typeface="Times Roman"/>
              </a:defRPr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marL="315594" indent="-315594" defTabSz="586104">
              <a:spcBef>
                <a:spcPts val="2200"/>
              </a:spcBef>
              <a:buSzPct val="100000"/>
              <a:buChar char="•"/>
              <a:defRPr sz="2840" spc="-28"/>
            </a:pPr>
            <a:r>
              <a:rPr dirty="0"/>
              <a:t>logical</a:t>
            </a:r>
            <a:r>
              <a:rPr b="0" dirty="0"/>
              <a:t>: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TRUE</a:t>
            </a:r>
            <a:r>
              <a:rPr b="0" dirty="0"/>
              <a:t>,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FALSE</a:t>
            </a:r>
          </a:p>
          <a:p>
            <a:pPr marL="315594" indent="-315594" defTabSz="586104">
              <a:spcBef>
                <a:spcPts val="2200"/>
              </a:spcBef>
              <a:buSzPct val="100000"/>
              <a:buChar char="•"/>
              <a:defRPr sz="2840" spc="-28"/>
            </a:pPr>
            <a:r>
              <a:rPr dirty="0"/>
              <a:t>complex: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1+4i</a:t>
            </a:r>
            <a:r>
              <a:rPr b="0" dirty="0"/>
              <a:t> (complex numbers with real and imaginary parts)</a:t>
            </a:r>
          </a:p>
          <a:p>
            <a:pPr marL="315594" indent="-315594" defTabSz="586104">
              <a:spcBef>
                <a:spcPts val="2200"/>
              </a:spcBef>
              <a:buSzPct val="100000"/>
              <a:buChar char="•"/>
              <a:defRPr sz="2840" spc="-28"/>
            </a:pPr>
            <a:r>
              <a:rPr dirty="0"/>
              <a:t>factor</a:t>
            </a:r>
            <a:r>
              <a:rPr b="0" dirty="0"/>
              <a:t>: used to describe items that can have a finite number of values (gender, social class, etc.). </a:t>
            </a:r>
          </a:p>
          <a:p>
            <a:pPr marL="631189" lvl="1" indent="-315594" defTabSz="586104">
              <a:spcBef>
                <a:spcPts val="2200"/>
              </a:spcBef>
              <a:buSzPct val="100000"/>
              <a:buChar char="•"/>
              <a:defRPr sz="2840" b="0" spc="-28"/>
            </a:pPr>
            <a:r>
              <a:rPr dirty="0"/>
              <a:t>A factor has a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levels</a:t>
            </a:r>
            <a:r>
              <a:rPr dirty="0"/>
              <a:t> attribute and class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"factor"</a:t>
            </a:r>
          </a:p>
          <a:p>
            <a:pPr marL="631189" lvl="1" indent="-315594" defTabSz="586104">
              <a:spcBef>
                <a:spcPts val="2200"/>
              </a:spcBef>
              <a:buSzPct val="100000"/>
              <a:buChar char="•"/>
              <a:defRPr sz="2840" b="0" spc="-28"/>
            </a:pPr>
            <a:r>
              <a:rPr dirty="0"/>
              <a:t>Optionally, it may also contain a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contrasts</a:t>
            </a:r>
            <a:r>
              <a:rPr dirty="0"/>
              <a:t> attribute which controls the parametrization used when the factor is used in a modeling functions. </a:t>
            </a:r>
          </a:p>
          <a:p>
            <a:pPr marL="631189" lvl="1" indent="-315594" defTabSz="586104">
              <a:spcBef>
                <a:spcPts val="2200"/>
              </a:spcBef>
              <a:buSzPct val="100000"/>
              <a:buChar char="•"/>
              <a:defRPr sz="2840" b="0" spc="-28"/>
            </a:pPr>
            <a:r>
              <a:rPr dirty="0"/>
              <a:t>“categorical” variable in other software. Tell R that a variable is </a:t>
            </a:r>
            <a:r>
              <a:rPr b="1" dirty="0"/>
              <a:t>nominal </a:t>
            </a:r>
            <a:r>
              <a:rPr dirty="0"/>
              <a:t>by making it a factor. An ordered factor is used to represent an </a:t>
            </a:r>
            <a:r>
              <a:rPr b="1" dirty="0"/>
              <a:t>ordinal variable</a:t>
            </a:r>
            <a:r>
              <a:rPr dirty="0"/>
              <a:t>. </a:t>
            </a:r>
          </a:p>
        </p:txBody>
      </p:sp>
      <p:sp>
        <p:nvSpPr>
          <p:cNvPr id="215" name="Variables in R"/>
          <p:cNvSpPr txBox="1">
            <a:spLocks noGrp="1"/>
          </p:cNvSpPr>
          <p:nvPr>
            <p:ph type="title"/>
          </p:nvPr>
        </p:nvSpPr>
        <p:spPr>
          <a:xfrm>
            <a:off x="1724928" y="5991491"/>
            <a:ext cx="9829801" cy="1733018"/>
          </a:xfrm>
          <a:prstGeom prst="rect">
            <a:avLst/>
          </a:prstGeom>
        </p:spPr>
        <p:txBody>
          <a:bodyPr/>
          <a:lstStyle/>
          <a:p>
            <a:r>
              <a:rPr dirty="0"/>
              <a:t>Variable</a:t>
            </a:r>
            <a:r>
              <a:rPr lang="en-GB" dirty="0"/>
              <a:t> Types</a:t>
            </a:r>
            <a:r>
              <a:rPr dirty="0"/>
              <a:t> in R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Vectors = most common and basic structure in R; a collection of elements that are most commonly of mode character, logical, integer or numeric.…"/>
          <p:cNvSpPr txBox="1">
            <a:spLocks noGrp="1"/>
          </p:cNvSpPr>
          <p:nvPr>
            <p:ph type="body" sz="half" idx="1"/>
          </p:nvPr>
        </p:nvSpPr>
        <p:spPr>
          <a:xfrm>
            <a:off x="12778014" y="1228474"/>
            <a:ext cx="9536422" cy="10940362"/>
          </a:xfrm>
          <a:prstGeom prst="rect">
            <a:avLst/>
          </a:prstGeom>
        </p:spPr>
        <p:txBody>
          <a:bodyPr/>
          <a:lstStyle/>
          <a:p>
            <a:pPr marL="342264" indent="-342264" defTabSz="635634">
              <a:spcBef>
                <a:spcPts val="2400"/>
              </a:spcBef>
              <a:buSzPct val="100000"/>
              <a:buChar char="•"/>
              <a:defRPr sz="3080" spc="-30"/>
            </a:pPr>
            <a:r>
              <a:t>Vectors </a:t>
            </a:r>
            <a:r>
              <a:rPr b="0"/>
              <a:t>= most common and basic structure in R; a collection of elements that are most commonly of mode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character</a:t>
            </a:r>
            <a:r>
              <a:rPr b="0"/>
              <a:t>,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logical</a:t>
            </a:r>
            <a:r>
              <a:rPr b="0"/>
              <a:t>,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integer</a:t>
            </a:r>
            <a:r>
              <a:rPr b="0"/>
              <a:t> or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numeric</a:t>
            </a:r>
            <a:r>
              <a:rPr b="0"/>
              <a:t>. </a:t>
            </a:r>
          </a:p>
          <a:p>
            <a:pPr marL="684529" lvl="1" indent="-342264" defTabSz="635634">
              <a:spcBef>
                <a:spcPts val="2400"/>
              </a:spcBef>
              <a:buSzPct val="100000"/>
              <a:buChar char="•"/>
              <a:defRPr sz="3080" spc="-30"/>
            </a:pPr>
            <a:r>
              <a:t>Atomic vector </a:t>
            </a:r>
            <a:r>
              <a:rPr b="0"/>
              <a:t>= vector where elements much be the same data type; default vector type </a:t>
            </a:r>
          </a:p>
          <a:p>
            <a:pPr marL="684529" lvl="1" indent="-342264" defTabSz="635634">
              <a:spcBef>
                <a:spcPts val="2400"/>
              </a:spcBef>
              <a:buSzPct val="100000"/>
              <a:buChar char="•"/>
              <a:defRPr sz="3080" spc="-30"/>
            </a:pPr>
            <a:r>
              <a:t>List = </a:t>
            </a:r>
            <a:r>
              <a:rPr b="0"/>
              <a:t>a special type of vector. Each element can be a different type.</a:t>
            </a:r>
          </a:p>
          <a:p>
            <a:pPr marL="342264" indent="-342264" defTabSz="635634">
              <a:spcBef>
                <a:spcPts val="2400"/>
              </a:spcBef>
              <a:buSzPct val="100000"/>
              <a:buChar char="•"/>
              <a:defRPr sz="3080" spc="-30"/>
            </a:pPr>
            <a:r>
              <a:t>Matrix = </a:t>
            </a:r>
            <a:r>
              <a:rPr b="0"/>
              <a:t>an extension of the numeric or character vectors. They are not a separate type of object but simply an atomic vector with dimensions; the number of rows and columns. As with atomic vectors, the elements of a matrix must be of the same data type.</a:t>
            </a:r>
          </a:p>
          <a:p>
            <a:pPr marL="342264" indent="-342264" defTabSz="635634">
              <a:spcBef>
                <a:spcPts val="2400"/>
              </a:spcBef>
              <a:buSzPct val="100000"/>
              <a:buChar char="•"/>
              <a:defRPr sz="3080" spc="-30"/>
            </a:pPr>
            <a:r>
              <a:t>Array </a:t>
            </a:r>
            <a:r>
              <a:rPr b="0"/>
              <a:t>= similar to matrices but can have more than two dimensions</a:t>
            </a:r>
          </a:p>
          <a:p>
            <a:pPr marL="342264" indent="-342264" defTabSz="635634">
              <a:spcBef>
                <a:spcPts val="2400"/>
              </a:spcBef>
              <a:buSzPct val="100000"/>
              <a:buChar char="•"/>
              <a:defRPr sz="3080" spc="-30"/>
            </a:pPr>
            <a:r>
              <a:t>Data frame = </a:t>
            </a:r>
            <a:r>
              <a:rPr b="0"/>
              <a:t>a </a:t>
            </a:r>
            <a:r>
              <a:rPr b="0" i="1"/>
              <a:t>special type of list</a:t>
            </a:r>
            <a:r>
              <a:rPr b="0"/>
              <a:t> where every element of the list has same length (i.e. data frame is a “rectangular” list); </a:t>
            </a:r>
            <a:r>
              <a:rPr b="0" i="1"/>
              <a:t>de facto</a:t>
            </a:r>
            <a:r>
              <a:rPr b="0"/>
              <a:t> data structure for most tabular data and what we use for statistics</a:t>
            </a:r>
          </a:p>
        </p:txBody>
      </p:sp>
      <p:sp>
        <p:nvSpPr>
          <p:cNvPr id="219" name="Data Structures in 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Structures in R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3B0D00E-915E-5949-B897-B60886AD72E8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" b="203"/>
          <a:stretch>
            <a:fillRect/>
          </a:stretch>
        </p:blipFill>
        <p:spPr>
          <a:xfrm>
            <a:off x="0" y="0"/>
            <a:ext cx="24384000" cy="13716000"/>
          </a:xfrm>
        </p:spPr>
      </p:pic>
    </p:spTree>
    <p:extLst>
      <p:ext uri="{BB962C8B-B14F-4D97-AF65-F5344CB8AC3E}">
        <p14:creationId xmlns:p14="http://schemas.microsoft.com/office/powerpoint/2010/main" val="285753642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HDS Tutorial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HDS Tutorial 1</a:t>
            </a:r>
            <a:br>
              <a:rPr lang="en-GB" dirty="0"/>
            </a:br>
            <a:r>
              <a:rPr lang="en-GB" sz="11500" dirty="0"/>
              <a:t>Week 2</a:t>
            </a:r>
            <a:endParaRPr sz="11500"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100407" y="13131800"/>
            <a:ext cx="183186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F8A13ABD-04EC-7747-AFBE-21517633D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41" y="1168435"/>
            <a:ext cx="9771177" cy="206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4011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What is R…"/>
          <p:cNvSpPr txBox="1">
            <a:spLocks noGrp="1"/>
          </p:cNvSpPr>
          <p:nvPr>
            <p:ph type="body" sz="half" idx="1"/>
          </p:nvPr>
        </p:nvSpPr>
        <p:spPr>
          <a:xfrm>
            <a:off x="13496563" y="2825806"/>
            <a:ext cx="9049076" cy="7745697"/>
          </a:xfrm>
          <a:prstGeom prst="rect">
            <a:avLst/>
          </a:prstGeom>
        </p:spPr>
        <p:txBody>
          <a:bodyPr/>
          <a:lstStyle/>
          <a:p>
            <a:pPr marL="444500" indent="-444500">
              <a:buSzPct val="100000"/>
              <a:buChar char="•"/>
            </a:pPr>
            <a:r>
              <a:rPr dirty="0"/>
              <a:t>What is R </a:t>
            </a:r>
          </a:p>
          <a:p>
            <a:pPr marL="444500" indent="-444500">
              <a:buSzPct val="100000"/>
              <a:buChar char="•"/>
            </a:pPr>
            <a:r>
              <a:rPr dirty="0"/>
              <a:t>Why use R </a:t>
            </a:r>
          </a:p>
          <a:p>
            <a:pPr marL="444500" indent="-444500">
              <a:buSzPct val="100000"/>
              <a:buChar char="•"/>
            </a:pPr>
            <a:r>
              <a:rPr dirty="0"/>
              <a:t>Example data flow presentation using health data </a:t>
            </a:r>
            <a:endParaRPr lang="en-GB" dirty="0"/>
          </a:p>
          <a:p>
            <a:pPr marL="444500" indent="-444500">
              <a:buSzPct val="100000"/>
              <a:buFontTx/>
              <a:buChar char="•"/>
            </a:pPr>
            <a:r>
              <a:rPr lang="en-GB" dirty="0"/>
              <a:t>Tips for starting out with R </a:t>
            </a:r>
            <a:endParaRPr dirty="0"/>
          </a:p>
          <a:p>
            <a:pPr marL="444500" indent="-444500">
              <a:buSzPct val="100000"/>
              <a:buChar char="•"/>
            </a:pPr>
            <a:r>
              <a:rPr dirty="0"/>
              <a:t>How to search for help online</a:t>
            </a:r>
          </a:p>
          <a:p>
            <a:pPr marL="444500" indent="-444500">
              <a:buSzPct val="100000"/>
              <a:buChar char="•"/>
            </a:pPr>
            <a:r>
              <a:rPr dirty="0"/>
              <a:t>Q&amp;A </a:t>
            </a:r>
          </a:p>
        </p:txBody>
      </p:sp>
      <p:sp>
        <p:nvSpPr>
          <p:cNvPr id="166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67" name="Ballot"/>
          <p:cNvSpPr/>
          <p:nvPr/>
        </p:nvSpPr>
        <p:spPr>
          <a:xfrm>
            <a:off x="20573693" y="1478710"/>
            <a:ext cx="2277916" cy="3034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6"/>
                </a:lnTo>
                <a:lnTo>
                  <a:pt x="2780" y="4226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6"/>
                  <a:pt x="17628" y="4226"/>
                </a:cubicBezTo>
                <a:cubicBezTo>
                  <a:pt x="16849" y="4226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5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5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5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75109" y="13131800"/>
            <a:ext cx="233782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Has everyone downloaded R/R Studio? Or are you using Noteabl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9459">
              <a:defRPr sz="11040"/>
            </a:lvl1pPr>
          </a:lstStyle>
          <a:p>
            <a:r>
              <a:rPr dirty="0"/>
              <a:t>Has everyone downloaded R/R Studio? </a:t>
            </a:r>
            <a:br>
              <a:rPr lang="en-GB" dirty="0"/>
            </a:br>
            <a:r>
              <a:rPr dirty="0"/>
              <a:t>Or are you using </a:t>
            </a:r>
            <a:r>
              <a:rPr dirty="0" err="1"/>
              <a:t>Noteable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Jigsaw Piece"/>
          <p:cNvSpPr/>
          <p:nvPr/>
        </p:nvSpPr>
        <p:spPr>
          <a:xfrm>
            <a:off x="1320798" y="1545280"/>
            <a:ext cx="1836072" cy="1842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9" y="0"/>
                </a:moveTo>
                <a:cubicBezTo>
                  <a:pt x="251" y="0"/>
                  <a:pt x="0" y="250"/>
                  <a:pt x="0" y="557"/>
                </a:cubicBezTo>
                <a:lnTo>
                  <a:pt x="0" y="15411"/>
                </a:lnTo>
                <a:cubicBezTo>
                  <a:pt x="0" y="15717"/>
                  <a:pt x="251" y="15967"/>
                  <a:pt x="559" y="15967"/>
                </a:cubicBezTo>
                <a:lnTo>
                  <a:pt x="5699" y="15967"/>
                </a:lnTo>
                <a:cubicBezTo>
                  <a:pt x="6442" y="16247"/>
                  <a:pt x="6547" y="16971"/>
                  <a:pt x="6548" y="16971"/>
                </a:cubicBezTo>
                <a:cubicBezTo>
                  <a:pt x="6592" y="17343"/>
                  <a:pt x="6223" y="17890"/>
                  <a:pt x="6075" y="18092"/>
                </a:cubicBezTo>
                <a:cubicBezTo>
                  <a:pt x="5749" y="18463"/>
                  <a:pt x="5552" y="18940"/>
                  <a:pt x="5552" y="19460"/>
                </a:cubicBezTo>
                <a:cubicBezTo>
                  <a:pt x="5552" y="20642"/>
                  <a:pt x="6569" y="21600"/>
                  <a:pt x="7823" y="21600"/>
                </a:cubicBezTo>
                <a:cubicBezTo>
                  <a:pt x="9077" y="21600"/>
                  <a:pt x="10095" y="20642"/>
                  <a:pt x="10095" y="19460"/>
                </a:cubicBezTo>
                <a:cubicBezTo>
                  <a:pt x="10095" y="18976"/>
                  <a:pt x="9923" y="18530"/>
                  <a:pt x="9636" y="18172"/>
                </a:cubicBezTo>
                <a:lnTo>
                  <a:pt x="9634" y="18170"/>
                </a:lnTo>
                <a:cubicBezTo>
                  <a:pt x="9604" y="18133"/>
                  <a:pt x="9050" y="17422"/>
                  <a:pt x="9104" y="16971"/>
                </a:cubicBezTo>
                <a:cubicBezTo>
                  <a:pt x="9104" y="16971"/>
                  <a:pt x="9211" y="16247"/>
                  <a:pt x="9955" y="15967"/>
                </a:cubicBezTo>
                <a:lnTo>
                  <a:pt x="15373" y="15967"/>
                </a:lnTo>
                <a:cubicBezTo>
                  <a:pt x="15681" y="15967"/>
                  <a:pt x="15932" y="15717"/>
                  <a:pt x="15932" y="15411"/>
                </a:cubicBezTo>
                <a:lnTo>
                  <a:pt x="15932" y="9979"/>
                </a:lnTo>
                <a:cubicBezTo>
                  <a:pt x="16201" y="9201"/>
                  <a:pt x="16953" y="9092"/>
                  <a:pt x="16953" y="9092"/>
                </a:cubicBezTo>
                <a:cubicBezTo>
                  <a:pt x="17326" y="9047"/>
                  <a:pt x="17877" y="9415"/>
                  <a:pt x="18080" y="9562"/>
                </a:cubicBezTo>
                <a:cubicBezTo>
                  <a:pt x="18452" y="9888"/>
                  <a:pt x="18930" y="10084"/>
                  <a:pt x="19452" y="10084"/>
                </a:cubicBezTo>
                <a:cubicBezTo>
                  <a:pt x="20639" y="10084"/>
                  <a:pt x="21600" y="9070"/>
                  <a:pt x="21600" y="7820"/>
                </a:cubicBezTo>
                <a:cubicBezTo>
                  <a:pt x="21600" y="6571"/>
                  <a:pt x="20639" y="5559"/>
                  <a:pt x="19452" y="5559"/>
                </a:cubicBezTo>
                <a:cubicBezTo>
                  <a:pt x="18965" y="5559"/>
                  <a:pt x="18518" y="5731"/>
                  <a:pt x="18157" y="6018"/>
                </a:cubicBezTo>
                <a:lnTo>
                  <a:pt x="18157" y="6015"/>
                </a:lnTo>
                <a:cubicBezTo>
                  <a:pt x="18125" y="6041"/>
                  <a:pt x="17407" y="6598"/>
                  <a:pt x="16953" y="6544"/>
                </a:cubicBezTo>
                <a:cubicBezTo>
                  <a:pt x="16953" y="6544"/>
                  <a:pt x="16201" y="6436"/>
                  <a:pt x="15932" y="5658"/>
                </a:cubicBezTo>
                <a:lnTo>
                  <a:pt x="15932" y="5036"/>
                </a:lnTo>
                <a:lnTo>
                  <a:pt x="15932" y="557"/>
                </a:lnTo>
                <a:cubicBezTo>
                  <a:pt x="15932" y="250"/>
                  <a:pt x="15681" y="0"/>
                  <a:pt x="15373" y="0"/>
                </a:cubicBezTo>
                <a:lnTo>
                  <a:pt x="9592" y="0"/>
                </a:lnTo>
                <a:cubicBezTo>
                  <a:pt x="9174" y="329"/>
                  <a:pt x="9104" y="800"/>
                  <a:pt x="9104" y="800"/>
                </a:cubicBezTo>
                <a:cubicBezTo>
                  <a:pt x="9050" y="1253"/>
                  <a:pt x="9609" y="1969"/>
                  <a:pt x="9636" y="2001"/>
                </a:cubicBezTo>
                <a:lnTo>
                  <a:pt x="9634" y="2001"/>
                </a:lnTo>
                <a:cubicBezTo>
                  <a:pt x="9922" y="2360"/>
                  <a:pt x="10095" y="2804"/>
                  <a:pt x="10095" y="3289"/>
                </a:cubicBezTo>
                <a:cubicBezTo>
                  <a:pt x="10095" y="4471"/>
                  <a:pt x="9077" y="5431"/>
                  <a:pt x="7823" y="5431"/>
                </a:cubicBezTo>
                <a:cubicBezTo>
                  <a:pt x="6569" y="5431"/>
                  <a:pt x="5552" y="4471"/>
                  <a:pt x="5552" y="3289"/>
                </a:cubicBezTo>
                <a:cubicBezTo>
                  <a:pt x="5552" y="2769"/>
                  <a:pt x="5749" y="2294"/>
                  <a:pt x="6075" y="1924"/>
                </a:cubicBezTo>
                <a:cubicBezTo>
                  <a:pt x="6223" y="1721"/>
                  <a:pt x="6592" y="1172"/>
                  <a:pt x="6548" y="800"/>
                </a:cubicBezTo>
                <a:cubicBezTo>
                  <a:pt x="6548" y="800"/>
                  <a:pt x="6479" y="329"/>
                  <a:pt x="6062" y="0"/>
                </a:cubicBezTo>
                <a:lnTo>
                  <a:pt x="559" y="0"/>
                </a:lnTo>
                <a:close/>
              </a:path>
            </a:pathLst>
          </a:custGeom>
          <a:solidFill>
            <a:schemeClr val="accent3">
              <a:hueOff val="490435"/>
              <a:satOff val="5331"/>
              <a:lumOff val="-1625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72" name="Organisations behind R"/>
          <p:cNvSpPr txBox="1">
            <a:spLocks noGrp="1"/>
          </p:cNvSpPr>
          <p:nvPr>
            <p:ph type="title"/>
          </p:nvPr>
        </p:nvSpPr>
        <p:spPr>
          <a:xfrm>
            <a:off x="1934105" y="2070267"/>
            <a:ext cx="9601348" cy="2798379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Organisations</a:t>
            </a:r>
            <a:r>
              <a:rPr dirty="0"/>
              <a:t> behind R </a:t>
            </a:r>
          </a:p>
        </p:txBody>
      </p:sp>
      <p:sp>
        <p:nvSpPr>
          <p:cNvPr id="173" name="The R Project…"/>
          <p:cNvSpPr txBox="1">
            <a:spLocks noGrp="1"/>
          </p:cNvSpPr>
          <p:nvPr>
            <p:ph type="body" sz="quarter" idx="1"/>
          </p:nvPr>
        </p:nvSpPr>
        <p:spPr>
          <a:xfrm>
            <a:off x="1805584" y="4962887"/>
            <a:ext cx="9596832" cy="800604"/>
          </a:xfrm>
          <a:prstGeom prst="rect">
            <a:avLst/>
          </a:prstGeom>
        </p:spPr>
        <p:txBody>
          <a:bodyPr/>
          <a:lstStyle/>
          <a:p>
            <a:r>
              <a:rPr dirty="0"/>
              <a:t>The R Project </a:t>
            </a:r>
          </a:p>
        </p:txBody>
      </p:sp>
      <p:sp>
        <p:nvSpPr>
          <p:cNvPr id="175" name="Jigsaw Piece"/>
          <p:cNvSpPr/>
          <p:nvPr/>
        </p:nvSpPr>
        <p:spPr>
          <a:xfrm>
            <a:off x="9375682" y="10567242"/>
            <a:ext cx="2709682" cy="158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70" y="0"/>
                </a:moveTo>
                <a:cubicBezTo>
                  <a:pt x="4727" y="0"/>
                  <a:pt x="4529" y="339"/>
                  <a:pt x="4529" y="754"/>
                </a:cubicBezTo>
                <a:lnTo>
                  <a:pt x="4529" y="7491"/>
                </a:lnTo>
                <a:cubicBezTo>
                  <a:pt x="4382" y="8825"/>
                  <a:pt x="3672" y="8999"/>
                  <a:pt x="3672" y="8999"/>
                </a:cubicBezTo>
                <a:cubicBezTo>
                  <a:pt x="3377" y="9059"/>
                  <a:pt x="2943" y="8562"/>
                  <a:pt x="2783" y="8363"/>
                </a:cubicBezTo>
                <a:cubicBezTo>
                  <a:pt x="2489" y="7923"/>
                  <a:pt x="2110" y="7658"/>
                  <a:pt x="1698" y="7658"/>
                </a:cubicBezTo>
                <a:cubicBezTo>
                  <a:pt x="760" y="7658"/>
                  <a:pt x="0" y="9026"/>
                  <a:pt x="0" y="10717"/>
                </a:cubicBezTo>
                <a:cubicBezTo>
                  <a:pt x="0" y="12407"/>
                  <a:pt x="760" y="13778"/>
                  <a:pt x="1698" y="13778"/>
                </a:cubicBezTo>
                <a:cubicBezTo>
                  <a:pt x="2082" y="13778"/>
                  <a:pt x="2436" y="13545"/>
                  <a:pt x="2720" y="13157"/>
                </a:cubicBezTo>
                <a:lnTo>
                  <a:pt x="2720" y="13160"/>
                </a:lnTo>
                <a:cubicBezTo>
                  <a:pt x="2746" y="13124"/>
                  <a:pt x="3313" y="12370"/>
                  <a:pt x="3672" y="12443"/>
                </a:cubicBezTo>
                <a:cubicBezTo>
                  <a:pt x="3672" y="12443"/>
                  <a:pt x="4382" y="12617"/>
                  <a:pt x="4529" y="13951"/>
                </a:cubicBezTo>
                <a:lnTo>
                  <a:pt x="4529" y="20846"/>
                </a:lnTo>
                <a:cubicBezTo>
                  <a:pt x="4529" y="21260"/>
                  <a:pt x="4727" y="21600"/>
                  <a:pt x="4970" y="21600"/>
                </a:cubicBezTo>
                <a:lnTo>
                  <a:pt x="9322" y="21600"/>
                </a:lnTo>
                <a:cubicBezTo>
                  <a:pt x="9749" y="21162"/>
                  <a:pt x="9815" y="20388"/>
                  <a:pt x="9815" y="20388"/>
                </a:cubicBezTo>
                <a:cubicBezTo>
                  <a:pt x="9857" y="19778"/>
                  <a:pt x="9419" y="18814"/>
                  <a:pt x="9396" y="18765"/>
                </a:cubicBezTo>
                <a:lnTo>
                  <a:pt x="9394" y="18763"/>
                </a:lnTo>
                <a:cubicBezTo>
                  <a:pt x="9168" y="18278"/>
                  <a:pt x="9032" y="17676"/>
                  <a:pt x="9032" y="17022"/>
                </a:cubicBezTo>
                <a:cubicBezTo>
                  <a:pt x="9032" y="15422"/>
                  <a:pt x="9836" y="14124"/>
                  <a:pt x="10827" y="14124"/>
                </a:cubicBezTo>
                <a:cubicBezTo>
                  <a:pt x="11818" y="14124"/>
                  <a:pt x="12621" y="15422"/>
                  <a:pt x="12621" y="17022"/>
                </a:cubicBezTo>
                <a:cubicBezTo>
                  <a:pt x="12621" y="17724"/>
                  <a:pt x="12467" y="18368"/>
                  <a:pt x="12209" y="18869"/>
                </a:cubicBezTo>
                <a:cubicBezTo>
                  <a:pt x="12092" y="19143"/>
                  <a:pt x="11799" y="19886"/>
                  <a:pt x="11834" y="20388"/>
                </a:cubicBezTo>
                <a:cubicBezTo>
                  <a:pt x="11834" y="20388"/>
                  <a:pt x="11900" y="21162"/>
                  <a:pt x="12327" y="21600"/>
                </a:cubicBezTo>
                <a:lnTo>
                  <a:pt x="16679" y="21600"/>
                </a:lnTo>
                <a:cubicBezTo>
                  <a:pt x="16922" y="21600"/>
                  <a:pt x="17120" y="21261"/>
                  <a:pt x="17120" y="20846"/>
                </a:cubicBezTo>
                <a:lnTo>
                  <a:pt x="17120" y="13499"/>
                </a:lnTo>
                <a:cubicBezTo>
                  <a:pt x="17332" y="12447"/>
                  <a:pt x="17928" y="12299"/>
                  <a:pt x="17928" y="12299"/>
                </a:cubicBezTo>
                <a:cubicBezTo>
                  <a:pt x="18223" y="12239"/>
                  <a:pt x="18657" y="12736"/>
                  <a:pt x="18817" y="12935"/>
                </a:cubicBezTo>
                <a:cubicBezTo>
                  <a:pt x="19111" y="13375"/>
                  <a:pt x="19490" y="13640"/>
                  <a:pt x="19902" y="13640"/>
                </a:cubicBezTo>
                <a:cubicBezTo>
                  <a:pt x="20840" y="13640"/>
                  <a:pt x="21600" y="12272"/>
                  <a:pt x="21600" y="10581"/>
                </a:cubicBezTo>
                <a:cubicBezTo>
                  <a:pt x="21600" y="8891"/>
                  <a:pt x="20840" y="7519"/>
                  <a:pt x="19902" y="7519"/>
                </a:cubicBezTo>
                <a:cubicBezTo>
                  <a:pt x="19518" y="7519"/>
                  <a:pt x="19164" y="7753"/>
                  <a:pt x="18880" y="8141"/>
                </a:cubicBezTo>
                <a:lnTo>
                  <a:pt x="18880" y="8138"/>
                </a:lnTo>
                <a:cubicBezTo>
                  <a:pt x="18854" y="8174"/>
                  <a:pt x="18287" y="8928"/>
                  <a:pt x="17928" y="8855"/>
                </a:cubicBezTo>
                <a:cubicBezTo>
                  <a:pt x="17928" y="8855"/>
                  <a:pt x="17332" y="8707"/>
                  <a:pt x="17120" y="7655"/>
                </a:cubicBezTo>
                <a:lnTo>
                  <a:pt x="17120" y="6814"/>
                </a:lnTo>
                <a:lnTo>
                  <a:pt x="17120" y="754"/>
                </a:lnTo>
                <a:cubicBezTo>
                  <a:pt x="17120" y="340"/>
                  <a:pt x="16921" y="0"/>
                  <a:pt x="16678" y="0"/>
                </a:cubicBezTo>
                <a:lnTo>
                  <a:pt x="12110" y="0"/>
                </a:lnTo>
                <a:cubicBezTo>
                  <a:pt x="11780" y="445"/>
                  <a:pt x="11725" y="1085"/>
                  <a:pt x="11725" y="1085"/>
                </a:cubicBezTo>
                <a:cubicBezTo>
                  <a:pt x="11682" y="1697"/>
                  <a:pt x="12124" y="2664"/>
                  <a:pt x="12145" y="2708"/>
                </a:cubicBezTo>
                <a:lnTo>
                  <a:pt x="12142" y="2708"/>
                </a:lnTo>
                <a:cubicBezTo>
                  <a:pt x="12369" y="3193"/>
                  <a:pt x="12506" y="3796"/>
                  <a:pt x="12506" y="4452"/>
                </a:cubicBezTo>
                <a:cubicBezTo>
                  <a:pt x="12506" y="6051"/>
                  <a:pt x="11704" y="7347"/>
                  <a:pt x="10712" y="7347"/>
                </a:cubicBezTo>
                <a:cubicBezTo>
                  <a:pt x="9721" y="7347"/>
                  <a:pt x="8917" y="6051"/>
                  <a:pt x="8917" y="4452"/>
                </a:cubicBezTo>
                <a:cubicBezTo>
                  <a:pt x="8917" y="3749"/>
                  <a:pt x="9072" y="3103"/>
                  <a:pt x="9330" y="2601"/>
                </a:cubicBezTo>
                <a:cubicBezTo>
                  <a:pt x="9447" y="2328"/>
                  <a:pt x="9738" y="1588"/>
                  <a:pt x="9703" y="1085"/>
                </a:cubicBezTo>
                <a:cubicBezTo>
                  <a:pt x="9703" y="1085"/>
                  <a:pt x="9648" y="445"/>
                  <a:pt x="9318" y="0"/>
                </a:cubicBezTo>
                <a:lnTo>
                  <a:pt x="4970" y="0"/>
                </a:lnTo>
                <a:close/>
              </a:path>
            </a:pathLst>
          </a:custGeom>
          <a:solidFill>
            <a:schemeClr val="accent1">
              <a:hueOff val="129105"/>
              <a:satOff val="4094"/>
              <a:lumOff val="-169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pic>
        <p:nvPicPr>
          <p:cNvPr id="176" name="rstudio-og-fb-1.jpg" descr="rstudio-og-fb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218" y="4848942"/>
            <a:ext cx="9731135" cy="5108846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77" name="Screenshot 2021-02-05 at 19.23.45.png" descr="Screenshot 2021-02-05 at 19.23.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1679" y="3382243"/>
            <a:ext cx="8749510" cy="63816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78" name="Rlogo.png" descr="R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573" y="285607"/>
            <a:ext cx="4321976" cy="3349532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17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84507" y="13131800"/>
            <a:ext cx="227686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11EC1D-AC51-0BD0-4727-EDB459CE664A}"/>
              </a:ext>
            </a:extLst>
          </p:cNvPr>
          <p:cNvSpPr txBox="1"/>
          <p:nvPr/>
        </p:nvSpPr>
        <p:spPr>
          <a:xfrm>
            <a:off x="1802060" y="5926501"/>
            <a:ext cx="9865438" cy="17774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4000" dirty="0"/>
              <a:t>Comprehensive R Archive Network (CRAN)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164D8-AA50-197C-CE91-223E62DCE618}"/>
              </a:ext>
            </a:extLst>
          </p:cNvPr>
          <p:cNvSpPr txBox="1"/>
          <p:nvPr/>
        </p:nvSpPr>
        <p:spPr>
          <a:xfrm>
            <a:off x="1802060" y="7968560"/>
            <a:ext cx="7057083" cy="1223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457200" marR="0" indent="-457200" algn="l" defTabSz="3556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roxima Nova Medium"/>
                <a:ea typeface="Proxima Nova Medium"/>
                <a:cs typeface="Proxima Nova Medium"/>
                <a:sym typeface="Proxima Nova Medium"/>
              </a:rPr>
              <a:t>R Studio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uiExpand="1" build="p"/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What are some of the reasons you want to learn R? What benefits have you heard over other programming language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52145">
              <a:defRPr sz="9480"/>
            </a:lvl1pPr>
          </a:lstStyle>
          <a:p>
            <a:r>
              <a:rPr dirty="0"/>
              <a:t>What are some of the reasons you want to learn R? </a:t>
            </a:r>
            <a:br>
              <a:rPr lang="en-GB" dirty="0"/>
            </a:br>
            <a:r>
              <a:rPr dirty="0"/>
              <a:t>What benefits have you heard over other programming languages?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Disadvantages…"/>
          <p:cNvSpPr txBox="1">
            <a:spLocks noGrp="1"/>
          </p:cNvSpPr>
          <p:nvPr>
            <p:ph type="body" sz="half" idx="1"/>
          </p:nvPr>
        </p:nvSpPr>
        <p:spPr>
          <a:xfrm>
            <a:off x="12793889" y="3394917"/>
            <a:ext cx="10454426" cy="692616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808990">
              <a:spcBef>
                <a:spcPts val="3100"/>
              </a:spcBef>
              <a:defRPr sz="3920" i="1" spc="-39"/>
            </a:pPr>
            <a:r>
              <a:rPr dirty="0"/>
              <a:t>Disadvantages </a:t>
            </a:r>
          </a:p>
          <a:p>
            <a:pPr marL="435609" indent="-435609" defTabSz="808990">
              <a:spcBef>
                <a:spcPts val="3100"/>
              </a:spcBef>
              <a:buSzPct val="100000"/>
              <a:buChar char="•"/>
              <a:defRPr sz="3920" i="1" spc="-39"/>
            </a:pPr>
            <a:r>
              <a:rPr i="0" dirty="0"/>
              <a:t>No </a:t>
            </a:r>
            <a:r>
              <a:rPr i="0" dirty="0" err="1"/>
              <a:t>centrali</a:t>
            </a:r>
            <a:r>
              <a:rPr lang="en-GB" i="0" dirty="0"/>
              <a:t>z</a:t>
            </a:r>
            <a:r>
              <a:rPr i="0" dirty="0"/>
              <a:t>ed support </a:t>
            </a:r>
          </a:p>
          <a:p>
            <a:pPr marL="435609" indent="-435609" defTabSz="808990">
              <a:spcBef>
                <a:spcPts val="3100"/>
              </a:spcBef>
              <a:buSzPct val="100000"/>
              <a:buChar char="•"/>
              <a:defRPr sz="3920" i="1" spc="-39"/>
            </a:pPr>
            <a:r>
              <a:rPr i="0" dirty="0"/>
              <a:t>Many find it harder to learn - </a:t>
            </a:r>
            <a:r>
              <a:rPr b="0" i="0" dirty="0"/>
              <a:t>but that is why we are here!  </a:t>
            </a:r>
          </a:p>
          <a:p>
            <a:pPr marL="435609" indent="-435609" defTabSz="808990">
              <a:spcBef>
                <a:spcPts val="3100"/>
              </a:spcBef>
              <a:buSzPct val="100000"/>
              <a:buChar char="•"/>
              <a:defRPr sz="3920" i="1" spc="-39"/>
            </a:pPr>
            <a:r>
              <a:rPr i="0" dirty="0"/>
              <a:t>Less consistency across procedures</a:t>
            </a:r>
          </a:p>
          <a:p>
            <a:pPr marL="871219" lvl="1" indent="-435609" defTabSz="808990">
              <a:spcBef>
                <a:spcPts val="3100"/>
              </a:spcBef>
              <a:buSzPct val="100000"/>
              <a:buChar char="•"/>
              <a:defRPr sz="3920" b="0" i="1" spc="-39"/>
            </a:pPr>
            <a:r>
              <a:rPr i="0" dirty="0"/>
              <a:t>other software you rely on the programmers  </a:t>
            </a:r>
          </a:p>
          <a:p>
            <a:pPr marL="435609" indent="-435609" defTabSz="808990">
              <a:spcBef>
                <a:spcPts val="3100"/>
              </a:spcBef>
              <a:buSzPct val="100000"/>
              <a:buChar char="•"/>
              <a:defRPr sz="3920" i="1" spc="-39"/>
            </a:pPr>
            <a:r>
              <a:rPr i="0" dirty="0"/>
              <a:t>…anyone can contribute (some packages are far better than others) </a:t>
            </a:r>
          </a:p>
        </p:txBody>
      </p:sp>
      <p:sp>
        <p:nvSpPr>
          <p:cNvPr id="184" name="Advantages…"/>
          <p:cNvSpPr txBox="1"/>
          <p:nvPr/>
        </p:nvSpPr>
        <p:spPr>
          <a:xfrm>
            <a:off x="1585461" y="3351266"/>
            <a:ext cx="10004651" cy="7090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/>
          <a:p>
            <a:pPr algn="l" defTabSz="800735">
              <a:lnSpc>
                <a:spcPct val="100000"/>
              </a:lnSpc>
              <a:spcBef>
                <a:spcPts val="3100"/>
              </a:spcBef>
              <a:defRPr sz="3880" b="1" i="1" spc="-38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Advantages</a:t>
            </a:r>
          </a:p>
          <a:p>
            <a:pPr marL="431165" indent="-431165" algn="l" defTabSz="800735">
              <a:lnSpc>
                <a:spcPct val="100000"/>
              </a:lnSpc>
              <a:spcBef>
                <a:spcPts val="3100"/>
              </a:spcBef>
              <a:buSzPct val="100000"/>
              <a:buChar char="•"/>
              <a:defRPr sz="3880" b="1" spc="-38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“Open source” software </a:t>
            </a:r>
          </a:p>
          <a:p>
            <a:pPr marL="862330" lvl="1" indent="-431165" algn="l" defTabSz="800735">
              <a:lnSpc>
                <a:spcPct val="100000"/>
              </a:lnSpc>
              <a:spcBef>
                <a:spcPts val="3100"/>
              </a:spcBef>
              <a:buSzPct val="100000"/>
              <a:buChar char="•"/>
              <a:defRPr sz="3880" spc="-38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Free (!!) </a:t>
            </a:r>
          </a:p>
          <a:p>
            <a:pPr marL="431165" indent="-431165" algn="l" defTabSz="800735">
              <a:lnSpc>
                <a:spcPct val="100000"/>
              </a:lnSpc>
              <a:spcBef>
                <a:spcPts val="3100"/>
              </a:spcBef>
              <a:buSzPct val="100000"/>
              <a:buChar char="•"/>
              <a:defRPr sz="3880" b="1" spc="-38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New methods implemented faster </a:t>
            </a:r>
          </a:p>
          <a:p>
            <a:pPr marL="431165" indent="-431165" algn="l" defTabSz="800735">
              <a:lnSpc>
                <a:spcPct val="100000"/>
              </a:lnSpc>
              <a:spcBef>
                <a:spcPts val="3100"/>
              </a:spcBef>
              <a:buSzPct val="100000"/>
              <a:buChar char="•"/>
              <a:defRPr sz="3880" b="1" spc="-38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More flexible/</a:t>
            </a:r>
            <a:r>
              <a:rPr dirty="0" err="1"/>
              <a:t>customi</a:t>
            </a:r>
            <a:r>
              <a:rPr lang="en-GB" dirty="0"/>
              <a:t>z</a:t>
            </a:r>
            <a:r>
              <a:rPr dirty="0"/>
              <a:t>able </a:t>
            </a:r>
          </a:p>
          <a:p>
            <a:pPr marL="431165" indent="-431165" algn="l" defTabSz="800735">
              <a:lnSpc>
                <a:spcPct val="100000"/>
              </a:lnSpc>
              <a:spcBef>
                <a:spcPts val="3100"/>
              </a:spcBef>
              <a:buSzPct val="100000"/>
              <a:buChar char="•"/>
              <a:defRPr sz="3880" b="1" spc="-38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Anyone can contribute</a:t>
            </a:r>
          </a:p>
          <a:p>
            <a:pPr marL="862330" lvl="1" indent="-431165" algn="l" defTabSz="800735">
              <a:lnSpc>
                <a:spcPct val="100000"/>
              </a:lnSpc>
              <a:spcBef>
                <a:spcPts val="3100"/>
              </a:spcBef>
              <a:buSzPct val="100000"/>
              <a:buChar char="•"/>
              <a:defRPr sz="3880" spc="-38"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Do not have to work at R to contribute to R </a:t>
            </a:r>
          </a:p>
        </p:txBody>
      </p:sp>
      <p:sp>
        <p:nvSpPr>
          <p:cNvPr id="185" name="Gear"/>
          <p:cNvSpPr/>
          <p:nvPr/>
        </p:nvSpPr>
        <p:spPr>
          <a:xfrm>
            <a:off x="20193088" y="1670164"/>
            <a:ext cx="2110045" cy="2110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55" extrusionOk="0">
                <a:moveTo>
                  <a:pt x="12837" y="2"/>
                </a:moveTo>
                <a:cubicBezTo>
                  <a:pt x="12731" y="-11"/>
                  <a:pt x="12661" y="38"/>
                  <a:pt x="12588" y="172"/>
                </a:cubicBezTo>
                <a:cubicBezTo>
                  <a:pt x="12292" y="721"/>
                  <a:pt x="11969" y="1258"/>
                  <a:pt x="11661" y="1801"/>
                </a:cubicBezTo>
                <a:cubicBezTo>
                  <a:pt x="11547" y="2001"/>
                  <a:pt x="11418" y="2099"/>
                  <a:pt x="11153" y="2073"/>
                </a:cubicBezTo>
                <a:cubicBezTo>
                  <a:pt x="10691" y="2028"/>
                  <a:pt x="10220" y="2032"/>
                  <a:pt x="9759" y="2112"/>
                </a:cubicBezTo>
                <a:cubicBezTo>
                  <a:pt x="9550" y="2148"/>
                  <a:pt x="9432" y="2095"/>
                  <a:pt x="9318" y="1917"/>
                </a:cubicBezTo>
                <a:cubicBezTo>
                  <a:pt x="8969" y="1370"/>
                  <a:pt x="8594" y="841"/>
                  <a:pt x="8243" y="295"/>
                </a:cubicBezTo>
                <a:cubicBezTo>
                  <a:pt x="8145" y="142"/>
                  <a:pt x="8068" y="122"/>
                  <a:pt x="7905" y="198"/>
                </a:cubicBezTo>
                <a:cubicBezTo>
                  <a:pt x="6845" y="688"/>
                  <a:pt x="5781" y="1174"/>
                  <a:pt x="4712" y="1644"/>
                </a:cubicBezTo>
                <a:cubicBezTo>
                  <a:pt x="4517" y="1730"/>
                  <a:pt x="4517" y="1820"/>
                  <a:pt x="4567" y="1996"/>
                </a:cubicBezTo>
                <a:cubicBezTo>
                  <a:pt x="4742" y="2608"/>
                  <a:pt x="4890" y="3227"/>
                  <a:pt x="5065" y="3839"/>
                </a:cubicBezTo>
                <a:cubicBezTo>
                  <a:pt x="5122" y="4038"/>
                  <a:pt x="5098" y="4170"/>
                  <a:pt x="4932" y="4306"/>
                </a:cubicBezTo>
                <a:cubicBezTo>
                  <a:pt x="4561" y="4610"/>
                  <a:pt x="4227" y="4959"/>
                  <a:pt x="3950" y="5348"/>
                </a:cubicBezTo>
                <a:cubicBezTo>
                  <a:pt x="3802" y="5555"/>
                  <a:pt x="3648" y="5573"/>
                  <a:pt x="3439" y="5530"/>
                </a:cubicBezTo>
                <a:cubicBezTo>
                  <a:pt x="2827" y="5405"/>
                  <a:pt x="2213" y="5295"/>
                  <a:pt x="1605" y="5156"/>
                </a:cubicBezTo>
                <a:cubicBezTo>
                  <a:pt x="1409" y="5111"/>
                  <a:pt x="1325" y="5153"/>
                  <a:pt x="1257" y="5338"/>
                </a:cubicBezTo>
                <a:cubicBezTo>
                  <a:pt x="856" y="6423"/>
                  <a:pt x="449" y="7506"/>
                  <a:pt x="35" y="8586"/>
                </a:cubicBezTo>
                <a:cubicBezTo>
                  <a:pt x="-34" y="8767"/>
                  <a:pt x="-6" y="8857"/>
                  <a:pt x="173" y="8954"/>
                </a:cubicBezTo>
                <a:cubicBezTo>
                  <a:pt x="722" y="9251"/>
                  <a:pt x="1256" y="9574"/>
                  <a:pt x="1798" y="9882"/>
                </a:cubicBezTo>
                <a:cubicBezTo>
                  <a:pt x="2001" y="9997"/>
                  <a:pt x="2093" y="10127"/>
                  <a:pt x="2064" y="10392"/>
                </a:cubicBezTo>
                <a:cubicBezTo>
                  <a:pt x="2014" y="10855"/>
                  <a:pt x="2039" y="11326"/>
                  <a:pt x="2116" y="11788"/>
                </a:cubicBezTo>
                <a:cubicBezTo>
                  <a:pt x="2151" y="11998"/>
                  <a:pt x="2089" y="12115"/>
                  <a:pt x="1913" y="12228"/>
                </a:cubicBezTo>
                <a:cubicBezTo>
                  <a:pt x="1367" y="12578"/>
                  <a:pt x="837" y="12953"/>
                  <a:pt x="291" y="13303"/>
                </a:cubicBezTo>
                <a:cubicBezTo>
                  <a:pt x="136" y="13403"/>
                  <a:pt x="124" y="13482"/>
                  <a:pt x="199" y="13643"/>
                </a:cubicBezTo>
                <a:cubicBezTo>
                  <a:pt x="688" y="14705"/>
                  <a:pt x="1172" y="15768"/>
                  <a:pt x="1642" y="16837"/>
                </a:cubicBezTo>
                <a:cubicBezTo>
                  <a:pt x="1728" y="17034"/>
                  <a:pt x="1818" y="17032"/>
                  <a:pt x="1994" y="16982"/>
                </a:cubicBezTo>
                <a:cubicBezTo>
                  <a:pt x="2605" y="16807"/>
                  <a:pt x="3223" y="16651"/>
                  <a:pt x="3839" y="16489"/>
                </a:cubicBezTo>
                <a:cubicBezTo>
                  <a:pt x="3930" y="16465"/>
                  <a:pt x="4023" y="16451"/>
                  <a:pt x="4118" y="16432"/>
                </a:cubicBezTo>
                <a:cubicBezTo>
                  <a:pt x="4164" y="16485"/>
                  <a:pt x="4202" y="16532"/>
                  <a:pt x="4241" y="16576"/>
                </a:cubicBezTo>
                <a:cubicBezTo>
                  <a:pt x="4568" y="16944"/>
                  <a:pt x="4922" y="17287"/>
                  <a:pt x="5319" y="17573"/>
                </a:cubicBezTo>
                <a:cubicBezTo>
                  <a:pt x="5534" y="17728"/>
                  <a:pt x="5572" y="17885"/>
                  <a:pt x="5524" y="18114"/>
                </a:cubicBezTo>
                <a:cubicBezTo>
                  <a:pt x="5398" y="18725"/>
                  <a:pt x="5287" y="19339"/>
                  <a:pt x="5149" y="19947"/>
                </a:cubicBezTo>
                <a:cubicBezTo>
                  <a:pt x="5105" y="20142"/>
                  <a:pt x="5145" y="20229"/>
                  <a:pt x="5331" y="20297"/>
                </a:cubicBezTo>
                <a:cubicBezTo>
                  <a:pt x="6415" y="20698"/>
                  <a:pt x="7497" y="21106"/>
                  <a:pt x="8576" y="21520"/>
                </a:cubicBezTo>
                <a:cubicBezTo>
                  <a:pt x="8757" y="21589"/>
                  <a:pt x="8847" y="21563"/>
                  <a:pt x="8944" y="21383"/>
                </a:cubicBezTo>
                <a:cubicBezTo>
                  <a:pt x="9241" y="20834"/>
                  <a:pt x="9562" y="20299"/>
                  <a:pt x="9871" y="19757"/>
                </a:cubicBezTo>
                <a:cubicBezTo>
                  <a:pt x="9985" y="19558"/>
                  <a:pt x="10110" y="19452"/>
                  <a:pt x="10378" y="19481"/>
                </a:cubicBezTo>
                <a:cubicBezTo>
                  <a:pt x="10828" y="19528"/>
                  <a:pt x="11291" y="19534"/>
                  <a:pt x="11737" y="19445"/>
                </a:cubicBezTo>
                <a:cubicBezTo>
                  <a:pt x="12009" y="19391"/>
                  <a:pt x="12126" y="19505"/>
                  <a:pt x="12252" y="19698"/>
                </a:cubicBezTo>
                <a:cubicBezTo>
                  <a:pt x="12593" y="20221"/>
                  <a:pt x="12952" y="20733"/>
                  <a:pt x="13290" y="21259"/>
                </a:cubicBezTo>
                <a:cubicBezTo>
                  <a:pt x="13387" y="21411"/>
                  <a:pt x="13463" y="21432"/>
                  <a:pt x="13628" y="21356"/>
                </a:cubicBezTo>
                <a:cubicBezTo>
                  <a:pt x="14687" y="20866"/>
                  <a:pt x="15750" y="20382"/>
                  <a:pt x="16819" y="19912"/>
                </a:cubicBezTo>
                <a:cubicBezTo>
                  <a:pt x="17012" y="19827"/>
                  <a:pt x="17018" y="19738"/>
                  <a:pt x="16967" y="19560"/>
                </a:cubicBezTo>
                <a:cubicBezTo>
                  <a:pt x="16791" y="18948"/>
                  <a:pt x="16644" y="18329"/>
                  <a:pt x="16469" y="17716"/>
                </a:cubicBezTo>
                <a:cubicBezTo>
                  <a:pt x="16412" y="17519"/>
                  <a:pt x="16433" y="17386"/>
                  <a:pt x="16600" y="17250"/>
                </a:cubicBezTo>
                <a:cubicBezTo>
                  <a:pt x="16971" y="16946"/>
                  <a:pt x="17305" y="16598"/>
                  <a:pt x="17584" y="16209"/>
                </a:cubicBezTo>
                <a:cubicBezTo>
                  <a:pt x="17730" y="16006"/>
                  <a:pt x="17880" y="15980"/>
                  <a:pt x="18092" y="16024"/>
                </a:cubicBezTo>
                <a:cubicBezTo>
                  <a:pt x="18703" y="16151"/>
                  <a:pt x="19318" y="16260"/>
                  <a:pt x="19926" y="16398"/>
                </a:cubicBezTo>
                <a:cubicBezTo>
                  <a:pt x="20121" y="16442"/>
                  <a:pt x="20207" y="16404"/>
                  <a:pt x="20276" y="16218"/>
                </a:cubicBezTo>
                <a:cubicBezTo>
                  <a:pt x="20676" y="15133"/>
                  <a:pt x="21084" y="14050"/>
                  <a:pt x="21497" y="12970"/>
                </a:cubicBezTo>
                <a:cubicBezTo>
                  <a:pt x="21566" y="12790"/>
                  <a:pt x="21541" y="12697"/>
                  <a:pt x="21361" y="12600"/>
                </a:cubicBezTo>
                <a:cubicBezTo>
                  <a:pt x="20812" y="12303"/>
                  <a:pt x="20278" y="11982"/>
                  <a:pt x="19736" y="11674"/>
                </a:cubicBezTo>
                <a:cubicBezTo>
                  <a:pt x="19535" y="11559"/>
                  <a:pt x="19439" y="11431"/>
                  <a:pt x="19468" y="11163"/>
                </a:cubicBezTo>
                <a:cubicBezTo>
                  <a:pt x="19519" y="10701"/>
                  <a:pt x="19493" y="10230"/>
                  <a:pt x="19416" y="9768"/>
                </a:cubicBezTo>
                <a:cubicBezTo>
                  <a:pt x="19381" y="9559"/>
                  <a:pt x="19443" y="9442"/>
                  <a:pt x="19620" y="9328"/>
                </a:cubicBezTo>
                <a:cubicBezTo>
                  <a:pt x="20166" y="8978"/>
                  <a:pt x="20694" y="8603"/>
                  <a:pt x="21240" y="8252"/>
                </a:cubicBezTo>
                <a:cubicBezTo>
                  <a:pt x="21393" y="8154"/>
                  <a:pt x="21411" y="8075"/>
                  <a:pt x="21336" y="7912"/>
                </a:cubicBezTo>
                <a:cubicBezTo>
                  <a:pt x="20846" y="6851"/>
                  <a:pt x="20362" y="5788"/>
                  <a:pt x="19892" y="4718"/>
                </a:cubicBezTo>
                <a:cubicBezTo>
                  <a:pt x="19806" y="4523"/>
                  <a:pt x="19717" y="4523"/>
                  <a:pt x="19541" y="4574"/>
                </a:cubicBezTo>
                <a:cubicBezTo>
                  <a:pt x="18917" y="4751"/>
                  <a:pt x="18286" y="4905"/>
                  <a:pt x="17662" y="5080"/>
                </a:cubicBezTo>
                <a:cubicBezTo>
                  <a:pt x="17490" y="5129"/>
                  <a:pt x="17378" y="5103"/>
                  <a:pt x="17261" y="4959"/>
                </a:cubicBezTo>
                <a:cubicBezTo>
                  <a:pt x="16959" y="4585"/>
                  <a:pt x="16599" y="4263"/>
                  <a:pt x="16213" y="3983"/>
                </a:cubicBezTo>
                <a:cubicBezTo>
                  <a:pt x="16001" y="3828"/>
                  <a:pt x="15960" y="3672"/>
                  <a:pt x="16008" y="3442"/>
                </a:cubicBezTo>
                <a:cubicBezTo>
                  <a:pt x="16135" y="2831"/>
                  <a:pt x="16245" y="2217"/>
                  <a:pt x="16383" y="1609"/>
                </a:cubicBezTo>
                <a:cubicBezTo>
                  <a:pt x="16428" y="1413"/>
                  <a:pt x="16387" y="1327"/>
                  <a:pt x="16201" y="1258"/>
                </a:cubicBezTo>
                <a:cubicBezTo>
                  <a:pt x="15118" y="858"/>
                  <a:pt x="14036" y="450"/>
                  <a:pt x="12956" y="36"/>
                </a:cubicBezTo>
                <a:cubicBezTo>
                  <a:pt x="12911" y="19"/>
                  <a:pt x="12873" y="7"/>
                  <a:pt x="12837" y="2"/>
                </a:cubicBezTo>
                <a:close/>
                <a:moveTo>
                  <a:pt x="10766" y="5818"/>
                </a:moveTo>
                <a:cubicBezTo>
                  <a:pt x="13503" y="5818"/>
                  <a:pt x="15722" y="8039"/>
                  <a:pt x="15722" y="10778"/>
                </a:cubicBezTo>
                <a:cubicBezTo>
                  <a:pt x="15722" y="13517"/>
                  <a:pt x="13503" y="15738"/>
                  <a:pt x="10766" y="15738"/>
                </a:cubicBezTo>
                <a:cubicBezTo>
                  <a:pt x="8030" y="15738"/>
                  <a:pt x="5810" y="13517"/>
                  <a:pt x="5810" y="10778"/>
                </a:cubicBezTo>
                <a:cubicBezTo>
                  <a:pt x="5810" y="8039"/>
                  <a:pt x="8030" y="5818"/>
                  <a:pt x="10766" y="5818"/>
                </a:cubicBezTo>
                <a:close/>
              </a:path>
            </a:pathLst>
          </a:custGeom>
          <a:solidFill>
            <a:schemeClr val="accent3">
              <a:hueOff val="490435"/>
              <a:satOff val="5331"/>
              <a:lumOff val="-1625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86" name="Notebook"/>
          <p:cNvSpPr/>
          <p:nvPr/>
        </p:nvSpPr>
        <p:spPr>
          <a:xfrm>
            <a:off x="8597334" y="2666897"/>
            <a:ext cx="2856301" cy="1599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chemeClr val="accent1">
              <a:hueOff val="129105"/>
              <a:satOff val="4094"/>
              <a:lumOff val="-169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5431">
              <a:lnSpc>
                <a:spcPct val="120000"/>
              </a:lnSpc>
              <a:spcBef>
                <a:spcPts val="0"/>
              </a:spcBef>
              <a:defRPr sz="3000" spc="-59">
                <a:latin typeface="Canela Deck Bold"/>
                <a:ea typeface="Canela Deck Bold"/>
                <a:cs typeface="Canela Deck Bold"/>
                <a:sym typeface="Canela Deck Bold"/>
              </a:defRPr>
            </a:pPr>
            <a:endParaRPr/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74804" y="13131800"/>
            <a:ext cx="234392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build="p" animBg="1"/>
      <p:bldP spid="184" grpId="0" build="p" animBg="1"/>
    </p:bldLst>
  </p:timing>
</p:sld>
</file>

<file path=ppt/theme/theme1.xml><?xml version="1.0" encoding="utf-8"?>
<a:theme xmlns:a="http://schemas.openxmlformats.org/drawingml/2006/main" name="29_Lookbook">
  <a:themeElements>
    <a:clrScheme name="29_Lookbook">
      <a:dk1>
        <a:srgbClr val="000000"/>
      </a:dk1>
      <a:lt1>
        <a:srgbClr val="F6F7F2"/>
      </a:lt1>
      <a:dk2>
        <a:srgbClr val="5E5E5E"/>
      </a:dk2>
      <a:lt2>
        <a:srgbClr val="D5D5D5"/>
      </a:lt2>
      <a:accent1>
        <a:srgbClr val="B9CAD3"/>
      </a:accent1>
      <a:accent2>
        <a:srgbClr val="8CBAD7"/>
      </a:accent2>
      <a:accent3>
        <a:srgbClr val="B5AFC4"/>
      </a:accent3>
      <a:accent4>
        <a:srgbClr val="E8A6B1"/>
      </a:accent4>
      <a:accent5>
        <a:srgbClr val="FF8A6E"/>
      </a:accent5>
      <a:accent6>
        <a:srgbClr val="E2CF91"/>
      </a:accent6>
      <a:hlink>
        <a:srgbClr val="0000FF"/>
      </a:hlink>
      <a:folHlink>
        <a:srgbClr val="FF00FF"/>
      </a:folHlink>
    </a:clrScheme>
    <a:fontScheme name="29_Lookbook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9_Look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15431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-59" normalizeH="0" baseline="0">
            <a:ln>
              <a:noFill/>
            </a:ln>
            <a:solidFill>
              <a:srgbClr val="FFFFFF"/>
            </a:solidFill>
            <a:effectLst/>
            <a:uFillTx/>
            <a:latin typeface="Canela Deck Bold"/>
            <a:ea typeface="Canela Deck Bold"/>
            <a:cs typeface="Canela Deck Bold"/>
            <a:sym typeface="Canela Deck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2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9_Lookbook">
  <a:themeElements>
    <a:clrScheme name="29_Lookbook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B9CAD3"/>
      </a:accent1>
      <a:accent2>
        <a:srgbClr val="8CBAD7"/>
      </a:accent2>
      <a:accent3>
        <a:srgbClr val="B5AFC4"/>
      </a:accent3>
      <a:accent4>
        <a:srgbClr val="E8A6B1"/>
      </a:accent4>
      <a:accent5>
        <a:srgbClr val="FF8A6E"/>
      </a:accent5>
      <a:accent6>
        <a:srgbClr val="E2CF91"/>
      </a:accent6>
      <a:hlink>
        <a:srgbClr val="0000FF"/>
      </a:hlink>
      <a:folHlink>
        <a:srgbClr val="FF00FF"/>
      </a:folHlink>
    </a:clrScheme>
    <a:fontScheme name="29_Lookbook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9_Look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15431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-59" normalizeH="0" baseline="0">
            <a:ln>
              <a:noFill/>
            </a:ln>
            <a:solidFill>
              <a:srgbClr val="FFFFFF"/>
            </a:solidFill>
            <a:effectLst/>
            <a:uFillTx/>
            <a:latin typeface="Canela Deck Bold"/>
            <a:ea typeface="Canela Deck Bold"/>
            <a:cs typeface="Canela Deck Bold"/>
            <a:sym typeface="Canela Deck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2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1371</Words>
  <Application>Microsoft Office PowerPoint</Application>
  <PresentationFormat>Custom</PresentationFormat>
  <Paragraphs>139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Andale Mono</vt:lpstr>
      <vt:lpstr>Arial</vt:lpstr>
      <vt:lpstr>Canela Bold</vt:lpstr>
      <vt:lpstr>Canela Deck Bold</vt:lpstr>
      <vt:lpstr>Canela Deck Regular</vt:lpstr>
      <vt:lpstr>Canela Regular</vt:lpstr>
      <vt:lpstr>Courier</vt:lpstr>
      <vt:lpstr>Helvetica Neue</vt:lpstr>
      <vt:lpstr>Proxima Nova</vt:lpstr>
      <vt:lpstr>Proxima Nova Medium</vt:lpstr>
      <vt:lpstr>Times Roman</vt:lpstr>
      <vt:lpstr>29_Lookbook</vt:lpstr>
      <vt:lpstr>HDS Tutorial 1 Week 2</vt:lpstr>
      <vt:lpstr>PowerPoint Presentation</vt:lpstr>
      <vt:lpstr>PowerPoint Presentation</vt:lpstr>
      <vt:lpstr>HDS Tutorial 1 Week 2</vt:lpstr>
      <vt:lpstr>Agenda</vt:lpstr>
      <vt:lpstr>Has everyone downloaded R/R Studio?  Or are you using Noteable?</vt:lpstr>
      <vt:lpstr>Organisations behind R </vt:lpstr>
      <vt:lpstr>What are some of the reasons you want to learn R?  What benefits have you heard over other programming languages?</vt:lpstr>
      <vt:lpstr>PowerPoint Presentation</vt:lpstr>
      <vt:lpstr>Further Reasons for Why R…</vt:lpstr>
      <vt:lpstr>PowerPoint Presentation</vt:lpstr>
      <vt:lpstr>PowerPoint Presentation</vt:lpstr>
      <vt:lpstr>R Syntax</vt:lpstr>
      <vt:lpstr>PowerPoint Presentation</vt:lpstr>
      <vt:lpstr>PowerPoint Presentation</vt:lpstr>
      <vt:lpstr>Tips to start out with R</vt:lpstr>
      <vt:lpstr>Have you looked for R help online?  If so, was it effective?  What did you type in?</vt:lpstr>
      <vt:lpstr>How to effectively search for help online:</vt:lpstr>
      <vt:lpstr>PowerPoint Presentation</vt:lpstr>
      <vt:lpstr>Some helpful definitions…</vt:lpstr>
      <vt:lpstr>Working Directory </vt:lpstr>
      <vt:lpstr>Some vocabulary</vt:lpstr>
      <vt:lpstr>Variable Types in R</vt:lpstr>
      <vt:lpstr>Data Structures in 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HDS Tutorial 1</dc:title>
  <cp:lastModifiedBy>Dimitrios Doudesis</cp:lastModifiedBy>
  <cp:revision>32</cp:revision>
  <cp:lastPrinted>2021-09-28T15:48:23Z</cp:lastPrinted>
  <dcterms:modified xsi:type="dcterms:W3CDTF">2022-09-15T17:51:21Z</dcterms:modified>
</cp:coreProperties>
</file>